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1352" r:id="rId2"/>
    <p:sldId id="1634" r:id="rId3"/>
    <p:sldId id="1640" r:id="rId4"/>
    <p:sldId id="1641" r:id="rId5"/>
    <p:sldId id="1692" r:id="rId6"/>
    <p:sldId id="1693" r:id="rId7"/>
    <p:sldId id="1702" r:id="rId8"/>
    <p:sldId id="1711" r:id="rId9"/>
    <p:sldId id="1703" r:id="rId10"/>
    <p:sldId id="1715" r:id="rId11"/>
    <p:sldId id="1635" r:id="rId12"/>
    <p:sldId id="1690" r:id="rId13"/>
    <p:sldId id="1707" r:id="rId14"/>
    <p:sldId id="1708" r:id="rId15"/>
    <p:sldId id="1710" r:id="rId16"/>
    <p:sldId id="1709" r:id="rId17"/>
    <p:sldId id="1636" r:id="rId18"/>
    <p:sldId id="1704" r:id="rId19"/>
    <p:sldId id="1712" r:id="rId20"/>
    <p:sldId id="1696" r:id="rId21"/>
    <p:sldId id="1658" r:id="rId22"/>
    <p:sldId id="1716" r:id="rId23"/>
    <p:sldId id="1718" r:id="rId24"/>
    <p:sldId id="1719" r:id="rId25"/>
    <p:sldId id="1720" r:id="rId26"/>
    <p:sldId id="1721" r:id="rId27"/>
    <p:sldId id="1717" r:id="rId28"/>
    <p:sldId id="1729" r:id="rId29"/>
    <p:sldId id="1722" r:id="rId30"/>
    <p:sldId id="1726" r:id="rId31"/>
    <p:sldId id="1723" r:id="rId32"/>
    <p:sldId id="1725" r:id="rId33"/>
    <p:sldId id="1724" r:id="rId34"/>
    <p:sldId id="1727" r:id="rId35"/>
    <p:sldId id="1728" r:id="rId36"/>
    <p:sldId id="1637" r:id="rId37"/>
    <p:sldId id="1638" r:id="rId38"/>
    <p:sldId id="1647" r:id="rId39"/>
    <p:sldId id="1648" r:id="rId40"/>
    <p:sldId id="1649" r:id="rId41"/>
    <p:sldId id="543" r:id="rId42"/>
    <p:sldId id="551" r:id="rId43"/>
    <p:sldId id="1650" r:id="rId44"/>
    <p:sldId id="1639" r:id="rId45"/>
    <p:sldId id="1651" r:id="rId46"/>
    <p:sldId id="1680" r:id="rId47"/>
    <p:sldId id="1681" r:id="rId48"/>
    <p:sldId id="1653" r:id="rId49"/>
    <p:sldId id="1682" r:id="rId50"/>
    <p:sldId id="1683" r:id="rId51"/>
    <p:sldId id="1684" r:id="rId52"/>
    <p:sldId id="1646" r:id="rId53"/>
    <p:sldId id="1685" r:id="rId54"/>
    <p:sldId id="1686" r:id="rId55"/>
    <p:sldId id="1687" r:id="rId56"/>
    <p:sldId id="1688" r:id="rId57"/>
    <p:sldId id="1689" r:id="rId58"/>
    <p:sldId id="1633" r:id="rId59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9A0000"/>
    <a:srgbClr val="3025FF"/>
    <a:srgbClr val="AD0000"/>
    <a:srgbClr val="96060B"/>
    <a:srgbClr val="CAC9CA"/>
    <a:srgbClr val="848384"/>
    <a:srgbClr val="353535"/>
    <a:srgbClr val="181818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89600" autoAdjust="0"/>
  </p:normalViewPr>
  <p:slideViewPr>
    <p:cSldViewPr snapToGrid="0">
      <p:cViewPr varScale="1">
        <p:scale>
          <a:sx n="120" d="100"/>
          <a:sy n="120" d="100"/>
        </p:scale>
        <p:origin x="200" y="2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5" d="100"/>
          <a:sy n="125" d="100"/>
        </p:scale>
        <p:origin x="-3960" y="-11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12/5/21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12/5/21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EIP4488 proposal to reduce </a:t>
            </a:r>
            <a:r>
              <a:rPr lang="en-US" dirty="0" err="1"/>
              <a:t>calldata</a:t>
            </a:r>
            <a:r>
              <a:rPr lang="en-US" dirty="0"/>
              <a:t> cost to 3 gas per byte.    16 gas ≈ 1 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79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Custodian can run away with BTC, or require high redemption fees.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45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P2PKH:  pay to public key hash.    </a:t>
            </a:r>
          </a:p>
          <a:p>
            <a:r>
              <a:rPr lang="en-US" dirty="0"/>
              <a:t>3-out-of-3 threshold ECDSA:  ensures no single party can steal UTXO deposit.</a:t>
            </a:r>
          </a:p>
          <a:p>
            <a:r>
              <a:rPr lang="en-US" dirty="0"/>
              <a:t>Not capital efficient.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73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9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 or “I received CryptoPunk#6587, ok to let Alice use it as collateral on chain 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simplified version of </a:t>
            </a:r>
            <a:r>
              <a:rPr lang="en-US" dirty="0" err="1"/>
              <a:t>Celo</a:t>
            </a:r>
            <a:r>
              <a:rPr lang="en-US" dirty="0"/>
              <a:t> Optics.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17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replay attacks?    Can also handle trustees that double-post a message to </a:t>
            </a:r>
            <a:r>
              <a:rPr lang="en-US" dirty="0" err="1"/>
              <a:t>relayerT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79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is not really trusted because it is only relaying *finalized* blocks.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55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is not really trusted because it is only relaying *finalized</a:t>
            </a:r>
            <a:r>
              <a:rPr lang="en-US"/>
              <a:t>* blocks.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40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850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FF2AA-6F8E-E644-B66E-C5AB189C83C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50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Opensea</a:t>
            </a:r>
            <a:r>
              <a:rPr lang="en-US" dirty="0"/>
              <a:t>:  Tx volume of $3.4 billion in August.</a:t>
            </a:r>
          </a:p>
          <a:p>
            <a:r>
              <a:rPr lang="en-US" dirty="0"/>
              <a:t>Importance of digital assets will likely grow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40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factory work is logarithmic by using 2-3 trees.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35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Olaf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02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24x24 picture.     Not ERC-721</a:t>
            </a:r>
          </a:p>
          <a:p>
            <a:r>
              <a:rPr lang="en-US" dirty="0"/>
              <a:t>Snapshot of offers and sales.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84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Utilities:  e.g., proof of attendance.    Royalties:   ad revenues on display of item.   Creator typically gets a cut from every downstream sale.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99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Royalties:   ad revenues on display of item.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32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Bob’s transaction is no longer valid, but he will still be charged gas.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60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Flashbots</a:t>
            </a:r>
            <a:r>
              <a:rPr lang="en-US" dirty="0"/>
              <a:t>:  private Tx in </a:t>
            </a:r>
            <a:r>
              <a:rPr lang="en-US" dirty="0" err="1"/>
              <a:t>mempool</a:t>
            </a:r>
            <a:r>
              <a:rPr lang="en-US" dirty="0"/>
              <a:t>, sealed bid gas auction for </a:t>
            </a:r>
            <a:r>
              <a:rPr lang="en-US" dirty="0" err="1"/>
              <a:t>flashbot</a:t>
            </a:r>
            <a:r>
              <a:rPr lang="en-US" dirty="0"/>
              <a:t> Tx.     Also Optimism MEVA.    More research to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89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support on EVM-compatible chains:   just use </a:t>
            </a:r>
            <a:r>
              <a:rPr lang="en-US" dirty="0" err="1"/>
              <a:t>metamask</a:t>
            </a:r>
            <a:r>
              <a:rPr lang="en-US" dirty="0"/>
              <a:t> by telling it to use a different network.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80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Much like networking before the 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87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12/5/21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rgbClr val="5A15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65125" y="1"/>
            <a:ext cx="8350251" cy="810599"/>
          </a:xfrm>
          <a:prstGeom prst="round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99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>
            <a:lvl2pPr>
              <a:defRPr sz="24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12/5/21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12/5/21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33.png"/><Relationship Id="rId7" Type="http://schemas.openxmlformats.org/officeDocument/2006/relationships/image" Target="../media/image26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6.tiff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570" y="1765005"/>
            <a:ext cx="8502354" cy="999460"/>
          </a:xfrm>
        </p:spPr>
        <p:txBody>
          <a:bodyPr>
            <a:noAutofit/>
          </a:bodyPr>
          <a:lstStyle/>
          <a:p>
            <a:pPr>
              <a:lnSpc>
                <a:spcPts val="5040"/>
              </a:lnSpc>
              <a:spcBef>
                <a:spcPts val="0"/>
              </a:spcBef>
            </a:pPr>
            <a:r>
              <a:rPr lang="en-US" sz="4800" dirty="0"/>
              <a:t>Final Topics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F1188-11C7-D44B-B40B-6A3A04244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9" y="84621"/>
            <a:ext cx="1223505" cy="1223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EC6456-65FF-AE4F-BF1C-E2E0C33D64E8}"/>
              </a:ext>
            </a:extLst>
          </p:cNvPr>
          <p:cNvSpPr txBox="1"/>
          <p:nvPr/>
        </p:nvSpPr>
        <p:spPr>
          <a:xfrm>
            <a:off x="3444768" y="234708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CS251 Fall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82417-0D84-1647-8BC9-3591C6CAE862}"/>
              </a:ext>
            </a:extLst>
          </p:cNvPr>
          <p:cNvSpPr txBox="1"/>
          <p:nvPr/>
        </p:nvSpPr>
        <p:spPr>
          <a:xfrm>
            <a:off x="3306539" y="719965"/>
            <a:ext cx="27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(cs251.stanford.edu)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5BE49-D5B5-6345-A235-211F5413DB85}"/>
              </a:ext>
            </a:extLst>
          </p:cNvPr>
          <p:cNvSpPr txBox="1"/>
          <p:nvPr/>
        </p:nvSpPr>
        <p:spPr>
          <a:xfrm>
            <a:off x="3677364" y="3086230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+mn-lt"/>
              </a:rPr>
              <a:t>Dan Boneh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06941-6CC9-B74B-8BED-25560250F179}"/>
              </a:ext>
            </a:extLst>
          </p:cNvPr>
          <p:cNvSpPr txBox="1"/>
          <p:nvPr/>
        </p:nvSpPr>
        <p:spPr>
          <a:xfrm>
            <a:off x="637717" y="4447127"/>
            <a:ext cx="8094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Invited talk final lecture.    Final exam will be released this week.</a:t>
            </a:r>
          </a:p>
        </p:txBody>
      </p:sp>
    </p:spTree>
    <p:extLst>
      <p:ext uri="{BB962C8B-B14F-4D97-AF65-F5344CB8AC3E}">
        <p14:creationId xmlns:p14="http://schemas.microsoft.com/office/powerpoint/2010/main" val="15662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DE46-1FD7-6340-B251-936CDD57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assets:  where is this going?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6CC18-9918-6D40-8049-B8077DF51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5" y="964869"/>
            <a:ext cx="8560676" cy="4178632"/>
          </a:xfrm>
        </p:spPr>
        <p:txBody>
          <a:bodyPr>
            <a:normAutofit/>
          </a:bodyPr>
          <a:lstStyle/>
          <a:p>
            <a:pPr marL="0" indent="0">
              <a:spcBef>
                <a:spcPts val="2376"/>
              </a:spcBef>
              <a:buNone/>
            </a:pPr>
            <a:endParaRPr lang="en-US" sz="2400" b="1" dirty="0"/>
          </a:p>
          <a:p>
            <a:pPr marL="0" indent="0">
              <a:spcBef>
                <a:spcPts val="2376"/>
              </a:spcBef>
              <a:buNone/>
            </a:pPr>
            <a:r>
              <a:rPr lang="en-US" sz="2400" b="1" dirty="0"/>
              <a:t>NFTs and </a:t>
            </a:r>
            <a:r>
              <a:rPr lang="en-US" sz="2400" b="1" dirty="0" err="1"/>
              <a:t>DeFi</a:t>
            </a:r>
            <a:r>
              <a:rPr lang="en-US" sz="2400" dirty="0"/>
              <a:t>:   asset-based </a:t>
            </a:r>
            <a:r>
              <a:rPr lang="en-US" sz="2400" dirty="0" err="1"/>
              <a:t>DeFi</a:t>
            </a:r>
            <a:r>
              <a:rPr lang="en-US" sz="2400" dirty="0"/>
              <a:t>:</a:t>
            </a:r>
          </a:p>
          <a:p>
            <a:pPr lvl="1">
              <a:spcBef>
                <a:spcPts val="1776"/>
              </a:spcBef>
            </a:pPr>
            <a:r>
              <a:rPr lang="en-US" sz="2400" dirty="0"/>
              <a:t>Use NFT as collateral in loans (e.g.,  </a:t>
            </a:r>
            <a:r>
              <a:rPr lang="en-US" sz="2400" dirty="0" err="1">
                <a:solidFill>
                  <a:srgbClr val="3025FF"/>
                </a:solidFill>
              </a:rPr>
              <a:t>nftfi.com</a:t>
            </a:r>
            <a:r>
              <a:rPr lang="en-US" sz="2400" dirty="0"/>
              <a:t>)</a:t>
            </a:r>
          </a:p>
          <a:p>
            <a:pPr lvl="1">
              <a:spcBef>
                <a:spcPts val="1776"/>
              </a:spcBef>
            </a:pPr>
            <a:r>
              <a:rPr lang="en-US" sz="2400" dirty="0"/>
              <a:t>Fractional ownership of NFT assets  (e.g.,  </a:t>
            </a:r>
            <a:r>
              <a:rPr lang="en-US" sz="2400" dirty="0" err="1">
                <a:solidFill>
                  <a:srgbClr val="3025FF"/>
                </a:solidFill>
              </a:rPr>
              <a:t>fractional.art</a:t>
            </a:r>
            <a:r>
              <a:rPr lang="en-US" sz="2400" dirty="0"/>
              <a:t>)</a:t>
            </a:r>
          </a:p>
          <a:p>
            <a:pPr lvl="1">
              <a:spcBef>
                <a:spcPts val="1776"/>
              </a:spcBef>
            </a:pPr>
            <a:r>
              <a:rPr lang="en-US" sz="2400" dirty="0"/>
              <a:t>NFT-based futures market</a:t>
            </a:r>
          </a:p>
          <a:p>
            <a:pPr marL="457200" lvl="1" indent="0">
              <a:spcBef>
                <a:spcPts val="1776"/>
              </a:spcBef>
              <a:buNone/>
            </a:pPr>
            <a:r>
              <a:rPr lang="en-US" sz="2400" dirty="0"/>
              <a:t>… all require a way to appraise an NFT  (e.g.,  </a:t>
            </a:r>
            <a:r>
              <a:rPr lang="en-US" sz="2400" dirty="0" err="1">
                <a:solidFill>
                  <a:srgbClr val="3025FF"/>
                </a:solidFill>
              </a:rPr>
              <a:t>upshot.io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5062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11E3F57-5C9B-8544-8B29-DC3A73FDFE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EC49BB-2F11-0244-9CC0-C8FD2FF93A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Many more topics to cover</a:t>
            </a:r>
          </a:p>
        </p:txBody>
      </p:sp>
    </p:spTree>
    <p:extLst>
      <p:ext uri="{BB962C8B-B14F-4D97-AF65-F5344CB8AC3E}">
        <p14:creationId xmlns:p14="http://schemas.microsoft.com/office/powerpoint/2010/main" val="2707605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943C4-702F-C24E-85A7-D4C72AE8A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Many more topics to cover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149FA-851A-1145-BD4A-FE9F92669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52" y="1038805"/>
            <a:ext cx="8229600" cy="1371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(1) Maximal extractable value </a:t>
            </a:r>
            <a:r>
              <a:rPr lang="en-US" dirty="0"/>
              <a:t>(MEV):</a:t>
            </a:r>
          </a:p>
          <a:p>
            <a:r>
              <a:rPr lang="en-US" dirty="0"/>
              <a:t>Recall:     Ethereum v1   ⟹   all Tx enter a </a:t>
            </a:r>
            <a:r>
              <a:rPr lang="en-US" u="sng" dirty="0"/>
              <a:t>public</a:t>
            </a:r>
            <a:r>
              <a:rPr lang="en-US" dirty="0"/>
              <a:t> </a:t>
            </a:r>
            <a:r>
              <a:rPr lang="en-US" dirty="0" err="1"/>
              <a:t>mempool</a:t>
            </a:r>
            <a:endParaRPr lang="en-US" dirty="0"/>
          </a:p>
          <a:p>
            <a:r>
              <a:rPr lang="en-US" dirty="0"/>
              <a:t>Example MEV problem: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7A8F3-AA51-314F-93B8-B513237A78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540" y="2945218"/>
            <a:ext cx="360445" cy="62145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8F4F94-5104-B644-BF38-855A2C68EB05}"/>
              </a:ext>
            </a:extLst>
          </p:cNvPr>
          <p:cNvGrpSpPr/>
          <p:nvPr/>
        </p:nvGrpSpPr>
        <p:grpSpPr>
          <a:xfrm>
            <a:off x="1190847" y="2954752"/>
            <a:ext cx="2549261" cy="545639"/>
            <a:chOff x="1190847" y="2954752"/>
            <a:chExt cx="2549261" cy="5456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A00D14-C3C0-1D4A-809C-344558FDE1C9}"/>
                </a:ext>
              </a:extLst>
            </p:cNvPr>
            <p:cNvSpPr/>
            <p:nvPr/>
          </p:nvSpPr>
          <p:spPr>
            <a:xfrm>
              <a:off x="1465045" y="2954752"/>
              <a:ext cx="1894843" cy="5456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Tx: credit Bob</a:t>
              </a:r>
            </a:p>
            <a:p>
              <a:pPr algn="ctr"/>
              <a:r>
                <a:rPr lang="en-US" sz="2000" dirty="0" err="1"/>
                <a:t>gasPrice</a:t>
              </a:r>
              <a:r>
                <a:rPr lang="en-US" sz="2000" dirty="0"/>
                <a:t>:  X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559CFC6-ED51-FB4F-B2EE-48C5666F2B09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190847" y="3255946"/>
              <a:ext cx="25492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0249ED8-0BE7-2D47-A3A5-1A6F2227966C}"/>
              </a:ext>
            </a:extLst>
          </p:cNvPr>
          <p:cNvSpPr txBox="1"/>
          <p:nvPr/>
        </p:nvSpPr>
        <p:spPr>
          <a:xfrm>
            <a:off x="255181" y="3638625"/>
            <a:ext cx="83023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(</a:t>
            </a:r>
            <a:r>
              <a:rPr lang="en-US" sz="2000" dirty="0" err="1">
                <a:latin typeface="+mn-lt"/>
              </a:rPr>
              <a:t>i</a:t>
            </a:r>
            <a:r>
              <a:rPr lang="en-US" sz="2000" dirty="0">
                <a:latin typeface="+mn-lt"/>
              </a:rPr>
              <a:t>)   Trader Bob finds a liquidation opportunity on Compound,</a:t>
            </a:r>
          </a:p>
          <a:p>
            <a:pPr algn="l"/>
            <a:r>
              <a:rPr lang="en-US" sz="2000" dirty="0">
                <a:latin typeface="+mn-lt"/>
              </a:rPr>
              <a:t>(ii)  Alice scans </a:t>
            </a:r>
            <a:r>
              <a:rPr lang="en-US" sz="2000" dirty="0" err="1">
                <a:latin typeface="+mn-lt"/>
              </a:rPr>
              <a:t>mempool</a:t>
            </a:r>
            <a:r>
              <a:rPr lang="en-US" sz="2000" dirty="0">
                <a:latin typeface="+mn-lt"/>
              </a:rPr>
              <a:t>, finds Bob’s Tx,</a:t>
            </a:r>
          </a:p>
          <a:p>
            <a:pPr algn="l"/>
            <a:r>
              <a:rPr lang="en-US" sz="2000" dirty="0">
                <a:latin typeface="+mn-lt"/>
              </a:rPr>
              <a:t>(iii) Alice issues Tx’ with higher </a:t>
            </a:r>
            <a:r>
              <a:rPr lang="en-US" sz="2000" dirty="0" err="1">
                <a:latin typeface="+mn-lt"/>
              </a:rPr>
              <a:t>gasPrice</a:t>
            </a:r>
            <a:r>
              <a:rPr lang="en-US" sz="2000" dirty="0">
                <a:latin typeface="+mn-lt"/>
              </a:rPr>
              <a:t>, scheduled first, and takes Bob’s profit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3F1494-677D-FD4A-AF43-B1A41092F734}"/>
              </a:ext>
            </a:extLst>
          </p:cNvPr>
          <p:cNvGrpSpPr/>
          <p:nvPr/>
        </p:nvGrpSpPr>
        <p:grpSpPr>
          <a:xfrm>
            <a:off x="7102549" y="2791622"/>
            <a:ext cx="1381928" cy="928648"/>
            <a:chOff x="7102549" y="2791622"/>
            <a:chExt cx="1381928" cy="928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2E3F85-A97E-2249-8F6A-E884B2745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5829" y="2791622"/>
              <a:ext cx="928648" cy="92864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9E00B8-EC7C-BD4E-9CAD-0A153AB1C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180952" y="2939353"/>
              <a:ext cx="459941" cy="68038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C68D1D2-AB44-9F45-B7C5-791C89761149}"/>
                </a:ext>
              </a:extLst>
            </p:cNvPr>
            <p:cNvSpPr/>
            <p:nvPr/>
          </p:nvSpPr>
          <p:spPr>
            <a:xfrm>
              <a:off x="7102549" y="2791622"/>
              <a:ext cx="1381928" cy="92864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7D17D2-9605-0948-A9D0-185AA4E1A5E6}"/>
              </a:ext>
            </a:extLst>
          </p:cNvPr>
          <p:cNvGrpSpPr/>
          <p:nvPr/>
        </p:nvGrpSpPr>
        <p:grpSpPr>
          <a:xfrm>
            <a:off x="4456336" y="2171640"/>
            <a:ext cx="1398963" cy="720854"/>
            <a:chOff x="4456336" y="2171640"/>
            <a:chExt cx="1398963" cy="720854"/>
          </a:xfrm>
        </p:grpSpPr>
        <p:sp>
          <p:nvSpPr>
            <p:cNvPr id="16" name="Cloud Callout 15">
              <a:extLst>
                <a:ext uri="{FF2B5EF4-FFF2-40B4-BE49-F238E27FC236}">
                  <a16:creationId xmlns:a16="http://schemas.microsoft.com/office/drawing/2014/main" id="{68ED3F9B-8CCC-8A4D-A96B-D9E5F0BCB09B}"/>
                </a:ext>
              </a:extLst>
            </p:cNvPr>
            <p:cNvSpPr/>
            <p:nvPr/>
          </p:nvSpPr>
          <p:spPr>
            <a:xfrm>
              <a:off x="4456336" y="2171640"/>
              <a:ext cx="914400" cy="400110"/>
            </a:xfrm>
            <a:prstGeom prst="cloudCallout">
              <a:avLst>
                <a:gd name="adj1" fmla="val -56879"/>
                <a:gd name="adj2" fmla="val 11901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60BDFF-80FB-BA40-BD54-C9D5421AD535}"/>
                </a:ext>
              </a:extLst>
            </p:cNvPr>
            <p:cNvSpPr txBox="1"/>
            <p:nvPr/>
          </p:nvSpPr>
          <p:spPr>
            <a:xfrm>
              <a:off x="4668756" y="2492384"/>
              <a:ext cx="11865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 err="1">
                  <a:latin typeface="+mn-lt"/>
                </a:rPr>
                <a:t>mempool</a:t>
              </a:r>
              <a:endParaRPr lang="en-US" sz="2000" dirty="0">
                <a:latin typeface="+mn-l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9761B5-2C2A-CA4E-B71C-95B73A27E0D1}"/>
              </a:ext>
            </a:extLst>
          </p:cNvPr>
          <p:cNvGrpSpPr/>
          <p:nvPr/>
        </p:nvGrpSpPr>
        <p:grpSpPr>
          <a:xfrm>
            <a:off x="6929705" y="2069094"/>
            <a:ext cx="1789947" cy="723163"/>
            <a:chOff x="3580789" y="2171640"/>
            <a:chExt cx="1789947" cy="723163"/>
          </a:xfrm>
        </p:grpSpPr>
        <p:sp>
          <p:nvSpPr>
            <p:cNvPr id="25" name="Cloud Callout 24">
              <a:extLst>
                <a:ext uri="{FF2B5EF4-FFF2-40B4-BE49-F238E27FC236}">
                  <a16:creationId xmlns:a16="http://schemas.microsoft.com/office/drawing/2014/main" id="{F72F5771-3D38-7548-BA98-2087772B707F}"/>
                </a:ext>
              </a:extLst>
            </p:cNvPr>
            <p:cNvSpPr/>
            <p:nvPr/>
          </p:nvSpPr>
          <p:spPr>
            <a:xfrm>
              <a:off x="4456336" y="2171640"/>
              <a:ext cx="914400" cy="400110"/>
            </a:xfrm>
            <a:prstGeom prst="cloudCallout">
              <a:avLst>
                <a:gd name="adj1" fmla="val -18507"/>
                <a:gd name="adj2" fmla="val 12166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232349-F6E3-A344-98DE-8E645E4E6339}"/>
                </a:ext>
              </a:extLst>
            </p:cNvPr>
            <p:cNvSpPr txBox="1"/>
            <p:nvPr/>
          </p:nvSpPr>
          <p:spPr>
            <a:xfrm>
              <a:off x="3580789" y="2494693"/>
              <a:ext cx="11865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 err="1">
                  <a:latin typeface="+mn-lt"/>
                </a:rPr>
                <a:t>mempool</a:t>
              </a:r>
              <a:endParaRPr lang="en-US" sz="2000" dirty="0">
                <a:latin typeface="+mn-l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12226B6-4E83-1F4E-B679-3223DAA96232}"/>
              </a:ext>
            </a:extLst>
          </p:cNvPr>
          <p:cNvGrpSpPr/>
          <p:nvPr/>
        </p:nvGrpSpPr>
        <p:grpSpPr>
          <a:xfrm flipH="1">
            <a:off x="4668757" y="2909124"/>
            <a:ext cx="2433793" cy="545639"/>
            <a:chOff x="1308452" y="2954752"/>
            <a:chExt cx="2298251" cy="54563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F14D8FE-480F-2E44-9EDE-1432104A61A7}"/>
                </a:ext>
              </a:extLst>
            </p:cNvPr>
            <p:cNvSpPr/>
            <p:nvPr/>
          </p:nvSpPr>
          <p:spPr>
            <a:xfrm>
              <a:off x="1465045" y="2954752"/>
              <a:ext cx="1894843" cy="5456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Tx’: credit Alice</a:t>
              </a:r>
            </a:p>
            <a:p>
              <a:pPr algn="ctr"/>
              <a:r>
                <a:rPr lang="en-US" sz="2000" dirty="0" err="1"/>
                <a:t>gasPrice</a:t>
              </a:r>
              <a:r>
                <a:rPr lang="en-US" sz="2000" dirty="0"/>
                <a:t>:  2X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D7033D9-7E58-5E4B-BD24-4C704919FD75}"/>
                </a:ext>
              </a:extLst>
            </p:cNvPr>
            <p:cNvCxnSpPr>
              <a:cxnSpLocks/>
            </p:cNvCxnSpPr>
            <p:nvPr/>
          </p:nvCxnSpPr>
          <p:spPr>
            <a:xfrm>
              <a:off x="1308452" y="3227571"/>
              <a:ext cx="229825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5779891-792A-FC49-9B38-1B655542D33B}"/>
              </a:ext>
            </a:extLst>
          </p:cNvPr>
          <p:cNvSpPr txBox="1"/>
          <p:nvPr/>
        </p:nvSpPr>
        <p:spPr>
          <a:xfrm>
            <a:off x="1083289" y="4649304"/>
            <a:ext cx="635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automated </a:t>
            </a:r>
            <a:r>
              <a:rPr lang="en-US" dirty="0" err="1">
                <a:latin typeface="+mn-lt"/>
              </a:rPr>
              <a:t>fontrunners</a:t>
            </a:r>
            <a:r>
              <a:rPr lang="en-US" dirty="0">
                <a:latin typeface="+mn-lt"/>
              </a:rPr>
              <a:t>  ⟹  do this automatically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A1B32-1F00-FC44-B660-E7DE7F17E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08" y="2791622"/>
            <a:ext cx="928648" cy="92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5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943C4-702F-C24E-85A7-D4C72AE8A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Many more topics to cover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149FA-851A-1145-BD4A-FE9F92669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52" y="1038805"/>
            <a:ext cx="8229600" cy="1371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(1) Maximal extractable value </a:t>
            </a:r>
            <a:r>
              <a:rPr lang="en-US" dirty="0"/>
              <a:t>(MEV):</a:t>
            </a:r>
          </a:p>
          <a:p>
            <a:r>
              <a:rPr lang="en-US" dirty="0"/>
              <a:t>Recall:     Ethereum v1   ⟹   all Tx enter a </a:t>
            </a:r>
            <a:r>
              <a:rPr lang="en-US" u="sng" dirty="0"/>
              <a:t>public</a:t>
            </a:r>
            <a:r>
              <a:rPr lang="en-US" dirty="0"/>
              <a:t> </a:t>
            </a:r>
            <a:r>
              <a:rPr lang="en-US" dirty="0" err="1"/>
              <a:t>mempool</a:t>
            </a:r>
            <a:endParaRPr lang="en-US" dirty="0"/>
          </a:p>
          <a:p>
            <a:r>
              <a:rPr lang="en-US" dirty="0"/>
              <a:t>Example MEV problem: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7A8F3-AA51-314F-93B8-B513237A78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540" y="2945218"/>
            <a:ext cx="360445" cy="62145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8F4F94-5104-B644-BF38-855A2C68EB05}"/>
              </a:ext>
            </a:extLst>
          </p:cNvPr>
          <p:cNvGrpSpPr/>
          <p:nvPr/>
        </p:nvGrpSpPr>
        <p:grpSpPr>
          <a:xfrm>
            <a:off x="1190847" y="2954752"/>
            <a:ext cx="2549261" cy="545639"/>
            <a:chOff x="1190847" y="2954752"/>
            <a:chExt cx="2549261" cy="5456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A00D14-C3C0-1D4A-809C-344558FDE1C9}"/>
                </a:ext>
              </a:extLst>
            </p:cNvPr>
            <p:cNvSpPr/>
            <p:nvPr/>
          </p:nvSpPr>
          <p:spPr>
            <a:xfrm>
              <a:off x="1465045" y="2954752"/>
              <a:ext cx="1894843" cy="5456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Tx: credit Bob</a:t>
              </a:r>
            </a:p>
            <a:p>
              <a:pPr algn="ctr"/>
              <a:r>
                <a:rPr lang="en-US" sz="2000" dirty="0" err="1"/>
                <a:t>gasPrice</a:t>
              </a:r>
              <a:r>
                <a:rPr lang="en-US" sz="2000" dirty="0"/>
                <a:t>:  X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559CFC6-ED51-FB4F-B2EE-48C5666F2B09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190847" y="3255946"/>
              <a:ext cx="25492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3F1494-677D-FD4A-AF43-B1A41092F734}"/>
              </a:ext>
            </a:extLst>
          </p:cNvPr>
          <p:cNvGrpSpPr/>
          <p:nvPr/>
        </p:nvGrpSpPr>
        <p:grpSpPr>
          <a:xfrm>
            <a:off x="7102549" y="2791622"/>
            <a:ext cx="1381928" cy="928648"/>
            <a:chOff x="7102549" y="2791622"/>
            <a:chExt cx="1381928" cy="928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2E3F85-A97E-2249-8F6A-E884B2745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5829" y="2791622"/>
              <a:ext cx="928648" cy="92864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9E00B8-EC7C-BD4E-9CAD-0A153AB1C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180952" y="2939353"/>
              <a:ext cx="459941" cy="68038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C68D1D2-AB44-9F45-B7C5-791C89761149}"/>
                </a:ext>
              </a:extLst>
            </p:cNvPr>
            <p:cNvSpPr/>
            <p:nvPr/>
          </p:nvSpPr>
          <p:spPr>
            <a:xfrm>
              <a:off x="7102549" y="2791622"/>
              <a:ext cx="1381928" cy="92864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7D17D2-9605-0948-A9D0-185AA4E1A5E6}"/>
              </a:ext>
            </a:extLst>
          </p:cNvPr>
          <p:cNvGrpSpPr/>
          <p:nvPr/>
        </p:nvGrpSpPr>
        <p:grpSpPr>
          <a:xfrm>
            <a:off x="4456336" y="2171640"/>
            <a:ext cx="1398963" cy="720854"/>
            <a:chOff x="4456336" y="2171640"/>
            <a:chExt cx="1398963" cy="720854"/>
          </a:xfrm>
        </p:grpSpPr>
        <p:sp>
          <p:nvSpPr>
            <p:cNvPr id="16" name="Cloud Callout 15">
              <a:extLst>
                <a:ext uri="{FF2B5EF4-FFF2-40B4-BE49-F238E27FC236}">
                  <a16:creationId xmlns:a16="http://schemas.microsoft.com/office/drawing/2014/main" id="{68ED3F9B-8CCC-8A4D-A96B-D9E5F0BCB09B}"/>
                </a:ext>
              </a:extLst>
            </p:cNvPr>
            <p:cNvSpPr/>
            <p:nvPr/>
          </p:nvSpPr>
          <p:spPr>
            <a:xfrm>
              <a:off x="4456336" y="2171640"/>
              <a:ext cx="914400" cy="400110"/>
            </a:xfrm>
            <a:prstGeom prst="cloudCallout">
              <a:avLst>
                <a:gd name="adj1" fmla="val -56879"/>
                <a:gd name="adj2" fmla="val 11901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60BDFF-80FB-BA40-BD54-C9D5421AD535}"/>
                </a:ext>
              </a:extLst>
            </p:cNvPr>
            <p:cNvSpPr txBox="1"/>
            <p:nvPr/>
          </p:nvSpPr>
          <p:spPr>
            <a:xfrm>
              <a:off x="4668756" y="2492384"/>
              <a:ext cx="11865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 err="1">
                  <a:latin typeface="+mn-lt"/>
                </a:rPr>
                <a:t>mempool</a:t>
              </a:r>
              <a:endParaRPr lang="en-US" sz="2000" dirty="0">
                <a:latin typeface="+mn-l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9761B5-2C2A-CA4E-B71C-95B73A27E0D1}"/>
              </a:ext>
            </a:extLst>
          </p:cNvPr>
          <p:cNvGrpSpPr/>
          <p:nvPr/>
        </p:nvGrpSpPr>
        <p:grpSpPr>
          <a:xfrm>
            <a:off x="6929705" y="2069094"/>
            <a:ext cx="1789947" cy="723163"/>
            <a:chOff x="3580789" y="2171640"/>
            <a:chExt cx="1789947" cy="723163"/>
          </a:xfrm>
        </p:grpSpPr>
        <p:sp>
          <p:nvSpPr>
            <p:cNvPr id="25" name="Cloud Callout 24">
              <a:extLst>
                <a:ext uri="{FF2B5EF4-FFF2-40B4-BE49-F238E27FC236}">
                  <a16:creationId xmlns:a16="http://schemas.microsoft.com/office/drawing/2014/main" id="{F72F5771-3D38-7548-BA98-2087772B707F}"/>
                </a:ext>
              </a:extLst>
            </p:cNvPr>
            <p:cNvSpPr/>
            <p:nvPr/>
          </p:nvSpPr>
          <p:spPr>
            <a:xfrm>
              <a:off x="4456336" y="2171640"/>
              <a:ext cx="914400" cy="400110"/>
            </a:xfrm>
            <a:prstGeom prst="cloudCallout">
              <a:avLst>
                <a:gd name="adj1" fmla="val -18507"/>
                <a:gd name="adj2" fmla="val 12166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232349-F6E3-A344-98DE-8E645E4E6339}"/>
                </a:ext>
              </a:extLst>
            </p:cNvPr>
            <p:cNvSpPr txBox="1"/>
            <p:nvPr/>
          </p:nvSpPr>
          <p:spPr>
            <a:xfrm>
              <a:off x="3580789" y="2494693"/>
              <a:ext cx="11865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 err="1">
                  <a:latin typeface="+mn-lt"/>
                </a:rPr>
                <a:t>mempool</a:t>
              </a:r>
              <a:endParaRPr lang="en-US" sz="2000" dirty="0">
                <a:latin typeface="+mn-l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12226B6-4E83-1F4E-B679-3223DAA96232}"/>
              </a:ext>
            </a:extLst>
          </p:cNvPr>
          <p:cNvGrpSpPr/>
          <p:nvPr/>
        </p:nvGrpSpPr>
        <p:grpSpPr>
          <a:xfrm flipH="1">
            <a:off x="4668757" y="2909124"/>
            <a:ext cx="2433793" cy="545639"/>
            <a:chOff x="1308452" y="2954752"/>
            <a:chExt cx="2298251" cy="54563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F14D8FE-480F-2E44-9EDE-1432104A61A7}"/>
                </a:ext>
              </a:extLst>
            </p:cNvPr>
            <p:cNvSpPr/>
            <p:nvPr/>
          </p:nvSpPr>
          <p:spPr>
            <a:xfrm>
              <a:off x="1465045" y="2954752"/>
              <a:ext cx="1894843" cy="5456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Tx: credit Alice</a:t>
              </a:r>
            </a:p>
            <a:p>
              <a:pPr algn="ctr"/>
              <a:r>
                <a:rPr lang="en-US" sz="2000" dirty="0" err="1"/>
                <a:t>gasPrice</a:t>
              </a:r>
              <a:r>
                <a:rPr lang="en-US" sz="2000" dirty="0"/>
                <a:t>:  2X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D7033D9-7E58-5E4B-BD24-4C704919FD75}"/>
                </a:ext>
              </a:extLst>
            </p:cNvPr>
            <p:cNvCxnSpPr>
              <a:cxnSpLocks/>
            </p:cNvCxnSpPr>
            <p:nvPr/>
          </p:nvCxnSpPr>
          <p:spPr>
            <a:xfrm>
              <a:off x="1308452" y="3227571"/>
              <a:ext cx="229825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C0A1B32-1F00-FC44-B660-E7DE7F17E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08" y="2791622"/>
            <a:ext cx="928648" cy="928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1E31D6-0136-2F42-965B-2B0E77DD1C25}"/>
              </a:ext>
            </a:extLst>
          </p:cNvPr>
          <p:cNvSpPr txBox="1"/>
          <p:nvPr/>
        </p:nvSpPr>
        <p:spPr>
          <a:xfrm>
            <a:off x="277581" y="3785721"/>
            <a:ext cx="8755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Miner’s revenues increase (MEV).     Who gets hurt?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Bob.   Leads to high gas prices on Ethereum, and other bad effects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7DB5D2-6984-0A44-9417-4D07C5897759}"/>
              </a:ext>
            </a:extLst>
          </p:cNvPr>
          <p:cNvSpPr txBox="1"/>
          <p:nvPr/>
        </p:nvSpPr>
        <p:spPr>
          <a:xfrm>
            <a:off x="457200" y="4668688"/>
            <a:ext cx="8148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What to do?    Several answers:   see, e.g., </a:t>
            </a:r>
            <a:r>
              <a:rPr lang="en-US" b="1" dirty="0" err="1">
                <a:latin typeface="+mn-lt"/>
              </a:rPr>
              <a:t>flashbots</a:t>
            </a:r>
            <a:r>
              <a:rPr lang="en-US" dirty="0">
                <a:latin typeface="+mn-lt"/>
              </a:rPr>
              <a:t>  (</a:t>
            </a:r>
            <a:r>
              <a:rPr lang="en-US" dirty="0" err="1">
                <a:latin typeface="+mn-lt"/>
              </a:rPr>
              <a:t>mev-geth</a:t>
            </a:r>
            <a:r>
              <a:rPr lang="en-US" dirty="0"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950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943C4-702F-C24E-85A7-D4C72AE8A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Many more topics to cover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149FA-851A-1145-BD4A-FE9F92669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(1) Maximal extractable value (MEV)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b="1" dirty="0"/>
              <a:t>(2) On-chain Governance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How to decide on updates to </a:t>
            </a:r>
            <a:r>
              <a:rPr lang="en-US" dirty="0" err="1"/>
              <a:t>Uniswap</a:t>
            </a:r>
            <a:r>
              <a:rPr lang="en-US" dirty="0"/>
              <a:t>, Compound, … ???</a:t>
            </a:r>
          </a:p>
          <a:p>
            <a:pPr lvl="1"/>
            <a:r>
              <a:rPr lang="en-US" dirty="0"/>
              <a:t>Current method:  </a:t>
            </a:r>
          </a:p>
          <a:p>
            <a:pPr lvl="2"/>
            <a:r>
              <a:rPr lang="en-US" dirty="0"/>
              <a:t>Interested parties can buy governance tokens</a:t>
            </a:r>
          </a:p>
          <a:p>
            <a:pPr lvl="2"/>
            <a:r>
              <a:rPr lang="en-US" dirty="0"/>
              <a:t>One token one vote</a:t>
            </a:r>
          </a:p>
          <a:p>
            <a:pPr lvl="1">
              <a:spcBef>
                <a:spcPts val="1824"/>
              </a:spcBef>
            </a:pPr>
            <a:r>
              <a:rPr lang="en-US" dirty="0"/>
              <a:t>Better mechanisms?</a:t>
            </a:r>
          </a:p>
          <a:p>
            <a:pPr marL="0" indent="0">
              <a:spcBef>
                <a:spcPts val="2376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0F689-DF5B-E044-BACC-E8439F9B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 </a:t>
            </a:r>
            <a:r>
              <a:rPr lang="en-US" dirty="0" err="1"/>
              <a:t>Uniswap</a:t>
            </a:r>
            <a:r>
              <a:rPr lang="en-US" dirty="0"/>
              <a:t> proposals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73727-88BE-BF42-A76B-186766D1F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71873"/>
            <a:ext cx="7592786" cy="3518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0FEF6A-83A9-7543-AD58-D317C8EF92C7}"/>
              </a:ext>
            </a:extLst>
          </p:cNvPr>
          <p:cNvSpPr/>
          <p:nvPr/>
        </p:nvSpPr>
        <p:spPr>
          <a:xfrm>
            <a:off x="293914" y="3328414"/>
            <a:ext cx="7690757" cy="62309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86EA7C-4B39-584D-9A37-C42B0F9D0EBE}"/>
              </a:ext>
            </a:extLst>
          </p:cNvPr>
          <p:cNvSpPr/>
          <p:nvPr/>
        </p:nvSpPr>
        <p:spPr>
          <a:xfrm>
            <a:off x="277586" y="4091353"/>
            <a:ext cx="7690757" cy="48064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0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943C4-702F-C24E-85A7-D4C72AE8A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Many more topics to cover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149FA-851A-1145-BD4A-FE9F92669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(1) Maximal extractable value (MEV)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dirty="0"/>
              <a:t>(2) Project governance:</a:t>
            </a:r>
          </a:p>
          <a:p>
            <a:pPr lvl="1"/>
            <a:r>
              <a:rPr lang="en-US" dirty="0"/>
              <a:t>How to decide on updates to </a:t>
            </a:r>
            <a:r>
              <a:rPr lang="en-US" dirty="0" err="1"/>
              <a:t>Uniswap</a:t>
            </a:r>
            <a:r>
              <a:rPr lang="en-US" dirty="0"/>
              <a:t>, Compound, … ???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dirty="0"/>
              <a:t>(3) Insurance:    against bugs in </a:t>
            </a:r>
            <a:r>
              <a:rPr lang="en-US" dirty="0" err="1"/>
              <a:t>Dapp</a:t>
            </a:r>
            <a:r>
              <a:rPr lang="en-US" dirty="0"/>
              <a:t> code and other hacks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b="1" dirty="0"/>
              <a:t>(4) Many more cute cryptography techniques </a:t>
            </a:r>
            <a:r>
              <a:rPr lang="en-US" dirty="0"/>
              <a:t>(see slides at end)</a:t>
            </a:r>
            <a:endParaRPr lang="en-US" b="1" dirty="0"/>
          </a:p>
          <a:p>
            <a:pPr marL="0" indent="0">
              <a:spcBef>
                <a:spcPts val="2376"/>
              </a:spcBef>
              <a:buNone/>
            </a:pPr>
            <a:r>
              <a:rPr lang="en-US" b="1" dirty="0"/>
              <a:t>(5) Interoperability</a:t>
            </a:r>
            <a:r>
              <a:rPr lang="en-US" dirty="0"/>
              <a:t> between blockchains  …  discussed next</a:t>
            </a:r>
          </a:p>
        </p:txBody>
      </p:sp>
    </p:spTree>
    <p:extLst>
      <p:ext uri="{BB962C8B-B14F-4D97-AF65-F5344CB8AC3E}">
        <p14:creationId xmlns:p14="http://schemas.microsoft.com/office/powerpoint/2010/main" val="232353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65726-AB39-C348-9497-D1018D5B0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topics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12A38-2CE9-2243-A218-81A56FF7C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3062"/>
            <a:ext cx="8229600" cy="3622852"/>
          </a:xfrm>
        </p:spPr>
        <p:txBody>
          <a:bodyPr>
            <a:normAutofit/>
          </a:bodyPr>
          <a:lstStyle/>
          <a:p>
            <a:pPr>
              <a:spcBef>
                <a:spcPts val="3200"/>
              </a:spcBef>
            </a:pPr>
            <a:r>
              <a:rPr lang="en-US" dirty="0"/>
              <a:t>Where can I learn more?</a:t>
            </a:r>
          </a:p>
          <a:p>
            <a:pPr lvl="1">
              <a:spcBef>
                <a:spcPts val="1080"/>
              </a:spcBef>
            </a:pPr>
            <a:r>
              <a:rPr lang="en-US" b="1" dirty="0"/>
              <a:t>CS255</a:t>
            </a:r>
            <a:r>
              <a:rPr lang="en-US" dirty="0"/>
              <a:t> and </a:t>
            </a:r>
            <a:r>
              <a:rPr lang="en-US" b="1" dirty="0"/>
              <a:t>CS355</a:t>
            </a:r>
            <a:r>
              <a:rPr lang="en-US" dirty="0"/>
              <a:t>:  Cryptography</a:t>
            </a:r>
          </a:p>
          <a:p>
            <a:pPr lvl="1">
              <a:spcBef>
                <a:spcPts val="1080"/>
              </a:spcBef>
            </a:pPr>
            <a:r>
              <a:rPr lang="en-US" b="1" dirty="0"/>
              <a:t>EE374</a:t>
            </a:r>
            <a:r>
              <a:rPr lang="en-US" dirty="0"/>
              <a:t>: Scaling blockchains with fast consensus</a:t>
            </a:r>
          </a:p>
          <a:p>
            <a:pPr lvl="1">
              <a:spcBef>
                <a:spcPts val="1080"/>
              </a:spcBef>
            </a:pPr>
            <a:r>
              <a:rPr lang="en-US" b="1" dirty="0"/>
              <a:t>Stanford blockchain conference</a:t>
            </a:r>
            <a:r>
              <a:rPr lang="en-US" dirty="0"/>
              <a:t> (SBC):  Jan. 24-26, 2022.</a:t>
            </a:r>
          </a:p>
          <a:p>
            <a:pPr lvl="1">
              <a:spcBef>
                <a:spcPts val="1080"/>
              </a:spcBef>
            </a:pPr>
            <a:r>
              <a:rPr lang="en-US" b="1" dirty="0"/>
              <a:t>Stanford blockchain club</a:t>
            </a:r>
          </a:p>
          <a:p>
            <a:pPr marL="57150" indent="0">
              <a:spcBef>
                <a:spcPts val="1080"/>
              </a:spcBef>
              <a:buNone/>
            </a:pPr>
            <a:endParaRPr lang="en-US" dirty="0"/>
          </a:p>
          <a:p>
            <a:pPr marL="57150" indent="0">
              <a:spcBef>
                <a:spcPts val="1080"/>
              </a:spcBef>
              <a:buNone/>
            </a:pPr>
            <a:r>
              <a:rPr lang="en-US" dirty="0"/>
              <a:t>Discussion:    a career in blockchains?    Where to start?</a:t>
            </a:r>
          </a:p>
        </p:txBody>
      </p:sp>
    </p:spTree>
    <p:extLst>
      <p:ext uri="{BB962C8B-B14F-4D97-AF65-F5344CB8AC3E}">
        <p14:creationId xmlns:p14="http://schemas.microsoft.com/office/powerpoint/2010/main" val="163246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6BB03C1-F2BA-564D-802A-378EB717D3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3AD8EC-6487-9840-A969-5FCB2B994E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Bridging blockchains</a:t>
            </a:r>
          </a:p>
        </p:txBody>
      </p:sp>
    </p:spTree>
    <p:extLst>
      <p:ext uri="{BB962C8B-B14F-4D97-AF65-F5344CB8AC3E}">
        <p14:creationId xmlns:p14="http://schemas.microsoft.com/office/powerpoint/2010/main" val="3948306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59159-3891-2343-B330-DA3BC88F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Many L1 blockchains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23EC3-6036-C647-BBB1-628A3DA89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6" y="1134834"/>
            <a:ext cx="8572500" cy="3943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Bitcoin</a:t>
            </a:r>
            <a:r>
              <a:rPr lang="en-US" dirty="0"/>
              <a:t>:   Bitcoin scripting language   </a:t>
            </a:r>
            <a:r>
              <a:rPr lang="en-US" sz="2000" dirty="0"/>
              <a:t>(with Taproot)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b="1" dirty="0"/>
              <a:t>Ethereum</a:t>
            </a:r>
            <a:r>
              <a:rPr lang="en-US" dirty="0"/>
              <a:t>:   EVM.     Currently:  expensive Tx fees  (better in Eth2)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dirty="0"/>
              <a:t>EVM compatible blockchains:     </a:t>
            </a:r>
            <a:r>
              <a:rPr lang="en-US" b="1" dirty="0" err="1"/>
              <a:t>Celo</a:t>
            </a:r>
            <a:r>
              <a:rPr lang="en-US" b="1" dirty="0"/>
              <a:t>,   Avalanche,   BSC</a:t>
            </a:r>
            <a:r>
              <a:rPr lang="en-US" dirty="0"/>
              <a:t>,  …</a:t>
            </a:r>
          </a:p>
          <a:p>
            <a:r>
              <a:rPr lang="en-US" dirty="0"/>
              <a:t>Higher Tx rate  ⟹   lower Tx fees</a:t>
            </a:r>
          </a:p>
          <a:p>
            <a:r>
              <a:rPr lang="en-US" dirty="0"/>
              <a:t>EVM compatibility  ⟹  easy project migration and user support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dirty="0"/>
              <a:t>Other fast non-EVM blockchains:   </a:t>
            </a:r>
            <a:r>
              <a:rPr lang="en-US" b="1" dirty="0"/>
              <a:t>Solana,  Flow,  </a:t>
            </a:r>
            <a:r>
              <a:rPr lang="en-US" b="1" dirty="0" err="1"/>
              <a:t>Algorand</a:t>
            </a:r>
            <a:r>
              <a:rPr lang="en-US" dirty="0"/>
              <a:t>, …</a:t>
            </a:r>
          </a:p>
          <a:p>
            <a:pPr>
              <a:spcBef>
                <a:spcPts val="576"/>
              </a:spcBef>
            </a:pPr>
            <a:r>
              <a:rPr lang="en-US" dirty="0"/>
              <a:t>Higher Tx rate  ⟹   lower Tx fees</a:t>
            </a:r>
          </a:p>
        </p:txBody>
      </p:sp>
    </p:spTree>
    <p:extLst>
      <p:ext uri="{BB962C8B-B14F-4D97-AF65-F5344CB8AC3E}">
        <p14:creationId xmlns:p14="http://schemas.microsoft.com/office/powerpoint/2010/main" val="180794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689C-7EDD-AB4B-9D88-D01DFA3DF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Recap:   </a:t>
            </a:r>
            <a:r>
              <a:rPr lang="en-US" dirty="0" err="1"/>
              <a:t>zkRollup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70EA72-D5B3-CC45-9742-8BE740C9485B}"/>
              </a:ext>
            </a:extLst>
          </p:cNvPr>
          <p:cNvGrpSpPr/>
          <p:nvPr/>
        </p:nvGrpSpPr>
        <p:grpSpPr>
          <a:xfrm>
            <a:off x="3463964" y="1004407"/>
            <a:ext cx="1764970" cy="1261639"/>
            <a:chOff x="2845588" y="2896625"/>
            <a:chExt cx="1764970" cy="12616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0D3825-D168-A54B-89DB-CAAC10623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8482" y="3372327"/>
              <a:ext cx="602551" cy="78593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FBB447-2DCD-C54A-986F-6B7D46FC57CE}"/>
                </a:ext>
              </a:extLst>
            </p:cNvPr>
            <p:cNvSpPr txBox="1"/>
            <p:nvPr/>
          </p:nvSpPr>
          <p:spPr>
            <a:xfrm>
              <a:off x="2845588" y="2896625"/>
              <a:ext cx="17649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rollup server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F0FD7B9-73AF-C84B-ADB7-233159236A97}"/>
              </a:ext>
            </a:extLst>
          </p:cNvPr>
          <p:cNvSpPr txBox="1"/>
          <p:nvPr/>
        </p:nvSpPr>
        <p:spPr>
          <a:xfrm>
            <a:off x="2400546" y="3784078"/>
            <a:ext cx="938077" cy="11387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Alice: </a:t>
            </a:r>
          </a:p>
          <a:p>
            <a:pPr algn="l"/>
            <a:r>
              <a:rPr lang="en-US" dirty="0">
                <a:latin typeface="+mn-lt"/>
              </a:rPr>
              <a:t>  </a:t>
            </a:r>
            <a:r>
              <a:rPr lang="en-US" sz="2000" dirty="0">
                <a:latin typeface="+mn-lt"/>
              </a:rPr>
              <a:t>5 DAI</a:t>
            </a:r>
          </a:p>
          <a:p>
            <a:pPr algn="l"/>
            <a:r>
              <a:rPr lang="en-US" sz="2000" dirty="0">
                <a:latin typeface="+mn-lt"/>
              </a:rPr>
              <a:t>  3 ETH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82ACE-B651-B142-8179-2B8F5556BC35}"/>
              </a:ext>
            </a:extLst>
          </p:cNvPr>
          <p:cNvSpPr txBox="1"/>
          <p:nvPr/>
        </p:nvSpPr>
        <p:spPr>
          <a:xfrm>
            <a:off x="3601599" y="3784078"/>
            <a:ext cx="920445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Bob: </a:t>
            </a:r>
          </a:p>
          <a:p>
            <a:pPr algn="l"/>
            <a:r>
              <a:rPr lang="en-US" dirty="0">
                <a:latin typeface="+mn-lt"/>
              </a:rPr>
              <a:t>  </a:t>
            </a:r>
            <a:r>
              <a:rPr lang="en-US" sz="2000" dirty="0">
                <a:latin typeface="+mn-lt"/>
              </a:rPr>
              <a:t>2 ETH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12BD64-A54D-8145-BABF-2460DA532060}"/>
              </a:ext>
            </a:extLst>
          </p:cNvPr>
          <p:cNvSpPr txBox="1"/>
          <p:nvPr/>
        </p:nvSpPr>
        <p:spPr>
          <a:xfrm>
            <a:off x="4586087" y="3891799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4408A-6415-EF46-9D81-6DF51B738DC8}"/>
              </a:ext>
            </a:extLst>
          </p:cNvPr>
          <p:cNvSpPr txBox="1"/>
          <p:nvPr/>
        </p:nvSpPr>
        <p:spPr>
          <a:xfrm>
            <a:off x="5047996" y="3784077"/>
            <a:ext cx="936347" cy="11387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Zoe: </a:t>
            </a:r>
          </a:p>
          <a:p>
            <a:pPr algn="l"/>
            <a:r>
              <a:rPr lang="en-US" dirty="0">
                <a:latin typeface="+mn-lt"/>
              </a:rPr>
              <a:t>  </a:t>
            </a:r>
            <a:r>
              <a:rPr lang="en-US" sz="2000" dirty="0">
                <a:latin typeface="+mn-lt"/>
              </a:rPr>
              <a:t>1 ETH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   3 BAT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5C01C15-E00C-3043-8148-3FD59570C846}"/>
              </a:ext>
            </a:extLst>
          </p:cNvPr>
          <p:cNvSpPr/>
          <p:nvPr/>
        </p:nvSpPr>
        <p:spPr>
          <a:xfrm>
            <a:off x="2400546" y="2815933"/>
            <a:ext cx="3564319" cy="830997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Merkle Tree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B907AB-3952-CF45-A593-EFA872ED93E6}"/>
              </a:ext>
            </a:extLst>
          </p:cNvPr>
          <p:cNvSpPr txBox="1"/>
          <p:nvPr/>
        </p:nvSpPr>
        <p:spPr>
          <a:xfrm>
            <a:off x="3825940" y="2447952"/>
            <a:ext cx="71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root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5A0CE-F3AD-3048-A79B-9860CCBDB6C2}"/>
              </a:ext>
            </a:extLst>
          </p:cNvPr>
          <p:cNvSpPr/>
          <p:nvPr/>
        </p:nvSpPr>
        <p:spPr>
          <a:xfrm>
            <a:off x="2254101" y="1004408"/>
            <a:ext cx="3907395" cy="401417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362BE3-AAB0-EA4C-B3BF-0B6912D8FD49}"/>
              </a:ext>
            </a:extLst>
          </p:cNvPr>
          <p:cNvGrpSpPr/>
          <p:nvPr/>
        </p:nvGrpSpPr>
        <p:grpSpPr>
          <a:xfrm>
            <a:off x="6710689" y="1182074"/>
            <a:ext cx="2169476" cy="3739117"/>
            <a:chOff x="6583093" y="1235239"/>
            <a:chExt cx="2169476" cy="37391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63E442-88B5-FA4A-9A2F-03A7252CEAEA}"/>
                </a:ext>
              </a:extLst>
            </p:cNvPr>
            <p:cNvSpPr txBox="1"/>
            <p:nvPr/>
          </p:nvSpPr>
          <p:spPr>
            <a:xfrm>
              <a:off x="6583093" y="1434815"/>
              <a:ext cx="2148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+mn-lt"/>
                </a:rPr>
                <a:t>L1 blockchain</a:t>
              </a:r>
            </a:p>
            <a:p>
              <a:pPr algn="ctr"/>
              <a:r>
                <a:rPr lang="en-US" dirty="0">
                  <a:latin typeface="+mn-lt"/>
                </a:rPr>
                <a:t>(e.g. Ethereum)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35690E6-465D-F448-A137-8D750AF86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609" y="3783610"/>
              <a:ext cx="1190746" cy="119074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927844-7CAF-894C-A309-45E538814FE6}"/>
                </a:ext>
              </a:extLst>
            </p:cNvPr>
            <p:cNvSpPr/>
            <p:nvPr/>
          </p:nvSpPr>
          <p:spPr>
            <a:xfrm>
              <a:off x="6614993" y="1235239"/>
              <a:ext cx="2137576" cy="254837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D97803-511E-4345-8054-F0F4977E2A98}"/>
              </a:ext>
            </a:extLst>
          </p:cNvPr>
          <p:cNvGrpSpPr/>
          <p:nvPr/>
        </p:nvGrpSpPr>
        <p:grpSpPr>
          <a:xfrm>
            <a:off x="4586087" y="2465285"/>
            <a:ext cx="3889827" cy="426997"/>
            <a:chOff x="4586087" y="2465285"/>
            <a:chExt cx="3889827" cy="42699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A53AEE3-EEE5-484D-915D-3216C489B285}"/>
                </a:ext>
              </a:extLst>
            </p:cNvPr>
            <p:cNvCxnSpPr>
              <a:cxnSpLocks/>
            </p:cNvCxnSpPr>
            <p:nvPr/>
          </p:nvCxnSpPr>
          <p:spPr>
            <a:xfrm>
              <a:off x="4586087" y="2678785"/>
              <a:ext cx="2410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0B7767-8B66-284C-B29F-DFE6C91566D4}"/>
                </a:ext>
              </a:extLst>
            </p:cNvPr>
            <p:cNvSpPr/>
            <p:nvPr/>
          </p:nvSpPr>
          <p:spPr>
            <a:xfrm>
              <a:off x="7093681" y="2465285"/>
              <a:ext cx="1382233" cy="42699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block  354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28F7593-023F-6E43-961D-5EDC97C815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35" y="2571750"/>
            <a:ext cx="473557" cy="8164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AEAAF4-68AA-A549-ADC2-47FA5C5183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39" y="1182074"/>
            <a:ext cx="584280" cy="8643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B7E784-1E89-CD49-9572-AA5C8010BF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52587" y="3961426"/>
            <a:ext cx="584281" cy="86432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E8F21EA5-435F-AF48-908B-C2A43B48BAF6}"/>
              </a:ext>
            </a:extLst>
          </p:cNvPr>
          <p:cNvGrpSpPr/>
          <p:nvPr/>
        </p:nvGrpSpPr>
        <p:grpSpPr>
          <a:xfrm>
            <a:off x="828705" y="1288921"/>
            <a:ext cx="2850083" cy="400110"/>
            <a:chOff x="828705" y="1288921"/>
            <a:chExt cx="2850083" cy="40011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6898EA4-2443-CB4C-AC35-F005E8A4A54C}"/>
                </a:ext>
              </a:extLst>
            </p:cNvPr>
            <p:cNvCxnSpPr/>
            <p:nvPr/>
          </p:nvCxnSpPr>
          <p:spPr>
            <a:xfrm>
              <a:off x="828705" y="1626781"/>
              <a:ext cx="28500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265E67B-094B-6F4A-941F-143B567E0B5C}"/>
                    </a:ext>
                  </a:extLst>
                </p:cNvPr>
                <p:cNvSpPr txBox="1"/>
                <p:nvPr/>
              </p:nvSpPr>
              <p:spPr>
                <a:xfrm>
                  <a:off x="1097643" y="1288921"/>
                  <a:ext cx="23059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2000" dirty="0">
                      <a:latin typeface="+mn-lt"/>
                    </a:rPr>
                    <a:t>[A⇾B:  2 ETH],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a14:m>
                  <a:endParaRPr lang="en-US" sz="20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265E67B-094B-6F4A-941F-143B567E0B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643" y="1288921"/>
                  <a:ext cx="2305952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2747" t="-9375" b="-28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EDACC78-0CF2-1847-B30D-C994EECD419C}"/>
              </a:ext>
            </a:extLst>
          </p:cNvPr>
          <p:cNvGrpSpPr/>
          <p:nvPr/>
        </p:nvGrpSpPr>
        <p:grpSpPr>
          <a:xfrm>
            <a:off x="836868" y="1904828"/>
            <a:ext cx="2891614" cy="1325269"/>
            <a:chOff x="836868" y="1904828"/>
            <a:chExt cx="2891614" cy="1325269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6D9778F-C9DC-3E4E-B0A9-A0240302EBD4}"/>
                </a:ext>
              </a:extLst>
            </p:cNvPr>
            <p:cNvCxnSpPr/>
            <p:nvPr/>
          </p:nvCxnSpPr>
          <p:spPr>
            <a:xfrm flipV="1">
              <a:off x="836868" y="1946482"/>
              <a:ext cx="2891614" cy="10650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FBF6A4A-8B1C-0C4E-AB9C-A46D3391FBAD}"/>
                </a:ext>
              </a:extLst>
            </p:cNvPr>
            <p:cNvGrpSpPr/>
            <p:nvPr/>
          </p:nvGrpSpPr>
          <p:grpSpPr>
            <a:xfrm>
              <a:off x="1015361" y="1904828"/>
              <a:ext cx="1729189" cy="1325269"/>
              <a:chOff x="1015361" y="1904828"/>
              <a:chExt cx="1729189" cy="1325269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B2C6587-346C-3E4D-BF32-EA62ED4808D7}"/>
                  </a:ext>
                </a:extLst>
              </p:cNvPr>
              <p:cNvGrpSpPr/>
              <p:nvPr/>
            </p:nvGrpSpPr>
            <p:grpSpPr>
              <a:xfrm>
                <a:off x="1053876" y="2210306"/>
                <a:ext cx="1690674" cy="1019791"/>
                <a:chOff x="981557" y="2311404"/>
                <a:chExt cx="1690674" cy="1019791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F159878-E306-D14C-8CE0-7A70D1CC2BE6}"/>
                    </a:ext>
                  </a:extLst>
                </p:cNvPr>
                <p:cNvSpPr/>
                <p:nvPr/>
              </p:nvSpPr>
              <p:spPr>
                <a:xfrm>
                  <a:off x="1007918" y="2311404"/>
                  <a:ext cx="1664313" cy="101979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2BD6395-7AE6-D84E-8797-A74DC897FD6C}"/>
                    </a:ext>
                  </a:extLst>
                </p:cNvPr>
                <p:cNvSpPr txBox="1"/>
                <p:nvPr/>
              </p:nvSpPr>
              <p:spPr>
                <a:xfrm>
                  <a:off x="997414" y="2331410"/>
                  <a:ext cx="1612942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2000" dirty="0">
                      <a:latin typeface="+mn-lt"/>
                    </a:rPr>
                    <a:t>[B⇾Z:  1 ETH]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F20F86F-FAD1-E04C-A42B-E2485DCA0473}"/>
                    </a:ext>
                  </a:extLst>
                </p:cNvPr>
                <p:cNvSpPr txBox="1"/>
                <p:nvPr/>
              </p:nvSpPr>
              <p:spPr>
                <a:xfrm>
                  <a:off x="981557" y="2638782"/>
                  <a:ext cx="1593578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2000" dirty="0">
                      <a:latin typeface="+mn-lt"/>
                    </a:rPr>
                    <a:t>[Z⇾B:  2 BAT]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EA873AB0-F239-F24A-87EE-67AFCD3F3B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13785" y="2923250"/>
                      <a:ext cx="1372940" cy="4001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𝑠𝑖𝑔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𝑠𝑖𝑔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EA873AB0-F239-F24A-87EE-67AFCD3F3B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785" y="2923250"/>
                      <a:ext cx="1372940" cy="40011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875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3366EB-9996-CB46-9666-C6C2D1628847}"/>
                  </a:ext>
                </a:extLst>
              </p:cNvPr>
              <p:cNvSpPr txBox="1"/>
              <p:nvPr/>
            </p:nvSpPr>
            <p:spPr>
              <a:xfrm>
                <a:off x="1015361" y="1904828"/>
                <a:ext cx="14237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latin typeface="+mn-lt"/>
                  </a:rPr>
                  <a:t>atomic swap: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A54D30-E340-DF4B-A93A-AC0132BFDEC1}"/>
              </a:ext>
            </a:extLst>
          </p:cNvPr>
          <p:cNvGrpSpPr/>
          <p:nvPr/>
        </p:nvGrpSpPr>
        <p:grpSpPr>
          <a:xfrm>
            <a:off x="1015361" y="2196540"/>
            <a:ext cx="2791360" cy="2254825"/>
            <a:chOff x="1015361" y="2196540"/>
            <a:chExt cx="2791360" cy="2254825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0FCBC02-9124-964F-934D-64F7FE7A1DDE}"/>
                </a:ext>
              </a:extLst>
            </p:cNvPr>
            <p:cNvCxnSpPr/>
            <p:nvPr/>
          </p:nvCxnSpPr>
          <p:spPr>
            <a:xfrm flipV="1">
              <a:off x="1015361" y="2196540"/>
              <a:ext cx="2791360" cy="20911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403384-4CCB-C047-AE8D-5188E85A0DA4}"/>
                </a:ext>
              </a:extLst>
            </p:cNvPr>
            <p:cNvSpPr txBox="1"/>
            <p:nvPr/>
          </p:nvSpPr>
          <p:spPr>
            <a:xfrm>
              <a:off x="1288876" y="3989700"/>
              <a:ext cx="454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173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Callout 4">
            <a:extLst>
              <a:ext uri="{FF2B5EF4-FFF2-40B4-BE49-F238E27FC236}">
                <a16:creationId xmlns:a16="http://schemas.microsoft.com/office/drawing/2014/main" id="{15307102-259E-324A-8704-6F62610C3ABF}"/>
              </a:ext>
            </a:extLst>
          </p:cNvPr>
          <p:cNvSpPr/>
          <p:nvPr/>
        </p:nvSpPr>
        <p:spPr>
          <a:xfrm>
            <a:off x="3155545" y="876300"/>
            <a:ext cx="3257550" cy="1828801"/>
          </a:xfrm>
          <a:prstGeom prst="cloudCallout">
            <a:avLst>
              <a:gd name="adj1" fmla="val -16275"/>
              <a:gd name="adj2" fmla="val 33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Ethereum</a:t>
            </a:r>
          </a:p>
        </p:txBody>
      </p:sp>
      <p:pic>
        <p:nvPicPr>
          <p:cNvPr id="4" name="Picture 4" descr="Ethereum - Wikipedia">
            <a:extLst>
              <a:ext uri="{FF2B5EF4-FFF2-40B4-BE49-F238E27FC236}">
                <a16:creationId xmlns:a16="http://schemas.microsoft.com/office/drawing/2014/main" id="{F5C1226B-8AE3-D441-B174-C48C197A3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97" y="152401"/>
            <a:ext cx="723899" cy="72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>
            <a:extLst>
              <a:ext uri="{FF2B5EF4-FFF2-40B4-BE49-F238E27FC236}">
                <a16:creationId xmlns:a16="http://schemas.microsoft.com/office/drawing/2014/main" id="{43AAE3DE-A231-264F-90A0-6C017BD8CAD5}"/>
              </a:ext>
            </a:extLst>
          </p:cNvPr>
          <p:cNvSpPr/>
          <p:nvPr/>
        </p:nvSpPr>
        <p:spPr>
          <a:xfrm>
            <a:off x="342900" y="3714750"/>
            <a:ext cx="2000250" cy="1066800"/>
          </a:xfrm>
          <a:prstGeom prst="cloudCallout">
            <a:avLst>
              <a:gd name="adj1" fmla="val -16275"/>
              <a:gd name="adj2" fmla="val 33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Bitcoin</a:t>
            </a:r>
          </a:p>
        </p:txBody>
      </p:sp>
      <p:pic>
        <p:nvPicPr>
          <p:cNvPr id="7" name="Picture 2" descr="How Did the Bitcoin Logo Originate? - BC SystemsBC Systems">
            <a:extLst>
              <a:ext uri="{FF2B5EF4-FFF2-40B4-BE49-F238E27FC236}">
                <a16:creationId xmlns:a16="http://schemas.microsoft.com/office/drawing/2014/main" id="{5FAA4D81-7435-C042-93A6-141DE1C1D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184527"/>
            <a:ext cx="542923" cy="54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loud Callout 7">
            <a:extLst>
              <a:ext uri="{FF2B5EF4-FFF2-40B4-BE49-F238E27FC236}">
                <a16:creationId xmlns:a16="http://schemas.microsoft.com/office/drawing/2014/main" id="{61A9F995-78C6-3F4B-9CFA-FCDD038C9AFB}"/>
              </a:ext>
            </a:extLst>
          </p:cNvPr>
          <p:cNvSpPr/>
          <p:nvPr/>
        </p:nvSpPr>
        <p:spPr>
          <a:xfrm>
            <a:off x="628653" y="936175"/>
            <a:ext cx="2000250" cy="1066800"/>
          </a:xfrm>
          <a:prstGeom prst="cloudCallout">
            <a:avLst>
              <a:gd name="adj1" fmla="val -16275"/>
              <a:gd name="adj2" fmla="val 33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Solana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olana Rumored To Be Raising $450 Million To Build An Ethereum-Killer">
            <a:extLst>
              <a:ext uri="{FF2B5EF4-FFF2-40B4-BE49-F238E27FC236}">
                <a16:creationId xmlns:a16="http://schemas.microsoft.com/office/drawing/2014/main" id="{A6BE56F2-700C-B041-883D-C1C549731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7" y="783562"/>
            <a:ext cx="738188" cy="49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loud Callout 9">
            <a:extLst>
              <a:ext uri="{FF2B5EF4-FFF2-40B4-BE49-F238E27FC236}">
                <a16:creationId xmlns:a16="http://schemas.microsoft.com/office/drawing/2014/main" id="{E9D970C9-F15B-3544-AC73-CC9B6C4EA623}"/>
              </a:ext>
            </a:extLst>
          </p:cNvPr>
          <p:cNvSpPr/>
          <p:nvPr/>
        </p:nvSpPr>
        <p:spPr>
          <a:xfrm>
            <a:off x="6819900" y="3738563"/>
            <a:ext cx="2000250" cy="1066800"/>
          </a:xfrm>
          <a:prstGeom prst="cloudCallout">
            <a:avLst>
              <a:gd name="adj1" fmla="val -16275"/>
              <a:gd name="adj2" fmla="val 33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Polkadot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Polkadot (DOT) logo | Polka dots, Dot logo, Crypto currencies">
            <a:extLst>
              <a:ext uri="{FF2B5EF4-FFF2-40B4-BE49-F238E27FC236}">
                <a16:creationId xmlns:a16="http://schemas.microsoft.com/office/drawing/2014/main" id="{DF06358D-363E-C745-A938-1294F8C1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615" y="3226595"/>
            <a:ext cx="458786" cy="45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>
            <a:extLst>
              <a:ext uri="{FF2B5EF4-FFF2-40B4-BE49-F238E27FC236}">
                <a16:creationId xmlns:a16="http://schemas.microsoft.com/office/drawing/2014/main" id="{3675FEC4-C388-7A4C-9B6D-BD2A903FE82A}"/>
              </a:ext>
            </a:extLst>
          </p:cNvPr>
          <p:cNvSpPr/>
          <p:nvPr/>
        </p:nvSpPr>
        <p:spPr>
          <a:xfrm>
            <a:off x="6972300" y="260351"/>
            <a:ext cx="2000250" cy="1066800"/>
          </a:xfrm>
          <a:prstGeom prst="cloudCallout">
            <a:avLst>
              <a:gd name="adj1" fmla="val -16275"/>
              <a:gd name="adj2" fmla="val 33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Flow</a:t>
            </a: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D41B76-A19B-2642-B54F-24357EF386C2}"/>
              </a:ext>
            </a:extLst>
          </p:cNvPr>
          <p:cNvGrpSpPr/>
          <p:nvPr/>
        </p:nvGrpSpPr>
        <p:grpSpPr>
          <a:xfrm>
            <a:off x="6454368" y="4475369"/>
            <a:ext cx="1482400" cy="721677"/>
            <a:chOff x="8426447" y="5967161"/>
            <a:chExt cx="1976533" cy="96223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C3EBC25-37BF-BF4F-8F56-888A71E37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6447" y="5967161"/>
              <a:ext cx="473557" cy="8164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9011D6-15E2-AE4C-A4EF-1A46529253A2}"/>
                </a:ext>
              </a:extLst>
            </p:cNvPr>
            <p:cNvSpPr txBox="1"/>
            <p:nvPr/>
          </p:nvSpPr>
          <p:spPr>
            <a:xfrm>
              <a:off x="8900004" y="6375400"/>
              <a:ext cx="1502976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/>
                <a:t>20 DOT</a:t>
              </a:r>
            </a:p>
          </p:txBody>
        </p:sp>
      </p:grp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8FFC3B80-F615-8C4B-9FDE-4C58DD12F52D}"/>
              </a:ext>
            </a:extLst>
          </p:cNvPr>
          <p:cNvSpPr/>
          <p:nvPr/>
        </p:nvSpPr>
        <p:spPr>
          <a:xfrm>
            <a:off x="4058085" y="3333750"/>
            <a:ext cx="2228415" cy="1066800"/>
          </a:xfrm>
          <a:prstGeom prst="wedgeEllipseCallout">
            <a:avLst>
              <a:gd name="adj1" fmla="val 56464"/>
              <a:gd name="adj2" fmla="val 7202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Can I use Serum??</a:t>
            </a:r>
            <a:r>
              <a:rPr lang="en-US" sz="1800" dirty="0"/>
              <a:t> 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0B481CB0-ECF9-5146-A58E-A2947E600129}"/>
              </a:ext>
            </a:extLst>
          </p:cNvPr>
          <p:cNvSpPr/>
          <p:nvPr/>
        </p:nvSpPr>
        <p:spPr>
          <a:xfrm>
            <a:off x="2501900" y="400050"/>
            <a:ext cx="723900" cy="4610100"/>
          </a:xfrm>
          <a:custGeom>
            <a:avLst/>
            <a:gdLst>
              <a:gd name="connsiteX0" fmla="*/ 965200 w 965200"/>
              <a:gd name="connsiteY0" fmla="*/ 0 h 6146800"/>
              <a:gd name="connsiteX1" fmla="*/ 880533 w 965200"/>
              <a:gd name="connsiteY1" fmla="*/ 203200 h 6146800"/>
              <a:gd name="connsiteX2" fmla="*/ 846666 w 965200"/>
              <a:gd name="connsiteY2" fmla="*/ 254000 h 6146800"/>
              <a:gd name="connsiteX3" fmla="*/ 812800 w 965200"/>
              <a:gd name="connsiteY3" fmla="*/ 338667 h 6146800"/>
              <a:gd name="connsiteX4" fmla="*/ 728133 w 965200"/>
              <a:gd name="connsiteY4" fmla="*/ 491067 h 6146800"/>
              <a:gd name="connsiteX5" fmla="*/ 694266 w 965200"/>
              <a:gd name="connsiteY5" fmla="*/ 558800 h 6146800"/>
              <a:gd name="connsiteX6" fmla="*/ 643466 w 965200"/>
              <a:gd name="connsiteY6" fmla="*/ 626534 h 6146800"/>
              <a:gd name="connsiteX7" fmla="*/ 609600 w 965200"/>
              <a:gd name="connsiteY7" fmla="*/ 694267 h 6146800"/>
              <a:gd name="connsiteX8" fmla="*/ 575733 w 965200"/>
              <a:gd name="connsiteY8" fmla="*/ 745067 h 6146800"/>
              <a:gd name="connsiteX9" fmla="*/ 524933 w 965200"/>
              <a:gd name="connsiteY9" fmla="*/ 863600 h 6146800"/>
              <a:gd name="connsiteX10" fmla="*/ 457200 w 965200"/>
              <a:gd name="connsiteY10" fmla="*/ 982134 h 6146800"/>
              <a:gd name="connsiteX11" fmla="*/ 355600 w 965200"/>
              <a:gd name="connsiteY11" fmla="*/ 1168400 h 6146800"/>
              <a:gd name="connsiteX12" fmla="*/ 338666 w 965200"/>
              <a:gd name="connsiteY12" fmla="*/ 1236134 h 6146800"/>
              <a:gd name="connsiteX13" fmla="*/ 270933 w 965200"/>
              <a:gd name="connsiteY13" fmla="*/ 1371600 h 6146800"/>
              <a:gd name="connsiteX14" fmla="*/ 220133 w 965200"/>
              <a:gd name="connsiteY14" fmla="*/ 1507067 h 6146800"/>
              <a:gd name="connsiteX15" fmla="*/ 203200 w 965200"/>
              <a:gd name="connsiteY15" fmla="*/ 1574800 h 6146800"/>
              <a:gd name="connsiteX16" fmla="*/ 186266 w 965200"/>
              <a:gd name="connsiteY16" fmla="*/ 1625600 h 6146800"/>
              <a:gd name="connsiteX17" fmla="*/ 169333 w 965200"/>
              <a:gd name="connsiteY17" fmla="*/ 2252134 h 6146800"/>
              <a:gd name="connsiteX18" fmla="*/ 203200 w 965200"/>
              <a:gd name="connsiteY18" fmla="*/ 2353734 h 6146800"/>
              <a:gd name="connsiteX19" fmla="*/ 220133 w 965200"/>
              <a:gd name="connsiteY19" fmla="*/ 2404534 h 6146800"/>
              <a:gd name="connsiteX20" fmla="*/ 254000 w 965200"/>
              <a:gd name="connsiteY20" fmla="*/ 2506134 h 6146800"/>
              <a:gd name="connsiteX21" fmla="*/ 287866 w 965200"/>
              <a:gd name="connsiteY21" fmla="*/ 2573867 h 6146800"/>
              <a:gd name="connsiteX22" fmla="*/ 321733 w 965200"/>
              <a:gd name="connsiteY22" fmla="*/ 2675467 h 6146800"/>
              <a:gd name="connsiteX23" fmla="*/ 389466 w 965200"/>
              <a:gd name="connsiteY23" fmla="*/ 2777067 h 6146800"/>
              <a:gd name="connsiteX24" fmla="*/ 406400 w 965200"/>
              <a:gd name="connsiteY24" fmla="*/ 2827867 h 6146800"/>
              <a:gd name="connsiteX25" fmla="*/ 440266 w 965200"/>
              <a:gd name="connsiteY25" fmla="*/ 2878667 h 6146800"/>
              <a:gd name="connsiteX26" fmla="*/ 457200 w 965200"/>
              <a:gd name="connsiteY26" fmla="*/ 2929467 h 6146800"/>
              <a:gd name="connsiteX27" fmla="*/ 491066 w 965200"/>
              <a:gd name="connsiteY27" fmla="*/ 2980267 h 6146800"/>
              <a:gd name="connsiteX28" fmla="*/ 524933 w 965200"/>
              <a:gd name="connsiteY28" fmla="*/ 3048000 h 6146800"/>
              <a:gd name="connsiteX29" fmla="*/ 558800 w 965200"/>
              <a:gd name="connsiteY29" fmla="*/ 3098800 h 6146800"/>
              <a:gd name="connsiteX30" fmla="*/ 609600 w 965200"/>
              <a:gd name="connsiteY30" fmla="*/ 3217334 h 6146800"/>
              <a:gd name="connsiteX31" fmla="*/ 677333 w 965200"/>
              <a:gd name="connsiteY31" fmla="*/ 3369734 h 6146800"/>
              <a:gd name="connsiteX32" fmla="*/ 694266 w 965200"/>
              <a:gd name="connsiteY32" fmla="*/ 3420534 h 6146800"/>
              <a:gd name="connsiteX33" fmla="*/ 677333 w 965200"/>
              <a:gd name="connsiteY33" fmla="*/ 3793067 h 6146800"/>
              <a:gd name="connsiteX34" fmla="*/ 643466 w 965200"/>
              <a:gd name="connsiteY34" fmla="*/ 3894667 h 6146800"/>
              <a:gd name="connsiteX35" fmla="*/ 609600 w 965200"/>
              <a:gd name="connsiteY35" fmla="*/ 3996267 h 6146800"/>
              <a:gd name="connsiteX36" fmla="*/ 592666 w 965200"/>
              <a:gd name="connsiteY36" fmla="*/ 4047067 h 6146800"/>
              <a:gd name="connsiteX37" fmla="*/ 541866 w 965200"/>
              <a:gd name="connsiteY37" fmla="*/ 4233334 h 6146800"/>
              <a:gd name="connsiteX38" fmla="*/ 508000 w 965200"/>
              <a:gd name="connsiteY38" fmla="*/ 4301067 h 6146800"/>
              <a:gd name="connsiteX39" fmla="*/ 474133 w 965200"/>
              <a:gd name="connsiteY39" fmla="*/ 4402667 h 6146800"/>
              <a:gd name="connsiteX40" fmla="*/ 457200 w 965200"/>
              <a:gd name="connsiteY40" fmla="*/ 4453467 h 6146800"/>
              <a:gd name="connsiteX41" fmla="*/ 440266 w 965200"/>
              <a:gd name="connsiteY41" fmla="*/ 4504267 h 6146800"/>
              <a:gd name="connsiteX42" fmla="*/ 406400 w 965200"/>
              <a:gd name="connsiteY42" fmla="*/ 4639734 h 6146800"/>
              <a:gd name="connsiteX43" fmla="*/ 372533 w 965200"/>
              <a:gd name="connsiteY43" fmla="*/ 4724400 h 6146800"/>
              <a:gd name="connsiteX44" fmla="*/ 355600 w 965200"/>
              <a:gd name="connsiteY44" fmla="*/ 4792134 h 6146800"/>
              <a:gd name="connsiteX45" fmla="*/ 321733 w 965200"/>
              <a:gd name="connsiteY45" fmla="*/ 4944534 h 6146800"/>
              <a:gd name="connsiteX46" fmla="*/ 304800 w 965200"/>
              <a:gd name="connsiteY46" fmla="*/ 4995334 h 6146800"/>
              <a:gd name="connsiteX47" fmla="*/ 270933 w 965200"/>
              <a:gd name="connsiteY47" fmla="*/ 5130800 h 6146800"/>
              <a:gd name="connsiteX48" fmla="*/ 254000 w 965200"/>
              <a:gd name="connsiteY48" fmla="*/ 5181600 h 6146800"/>
              <a:gd name="connsiteX49" fmla="*/ 237066 w 965200"/>
              <a:gd name="connsiteY49" fmla="*/ 5266267 h 6146800"/>
              <a:gd name="connsiteX50" fmla="*/ 220133 w 965200"/>
              <a:gd name="connsiteY50" fmla="*/ 5317067 h 6146800"/>
              <a:gd name="connsiteX51" fmla="*/ 203200 w 965200"/>
              <a:gd name="connsiteY51" fmla="*/ 5384800 h 6146800"/>
              <a:gd name="connsiteX52" fmla="*/ 186266 w 965200"/>
              <a:gd name="connsiteY52" fmla="*/ 5435600 h 6146800"/>
              <a:gd name="connsiteX53" fmla="*/ 169333 w 965200"/>
              <a:gd name="connsiteY53" fmla="*/ 5520267 h 6146800"/>
              <a:gd name="connsiteX54" fmla="*/ 135466 w 965200"/>
              <a:gd name="connsiteY54" fmla="*/ 5621867 h 6146800"/>
              <a:gd name="connsiteX55" fmla="*/ 118533 w 965200"/>
              <a:gd name="connsiteY55" fmla="*/ 5672667 h 6146800"/>
              <a:gd name="connsiteX56" fmla="*/ 84666 w 965200"/>
              <a:gd name="connsiteY56" fmla="*/ 5858934 h 6146800"/>
              <a:gd name="connsiteX57" fmla="*/ 67733 w 965200"/>
              <a:gd name="connsiteY57" fmla="*/ 5926667 h 6146800"/>
              <a:gd name="connsiteX58" fmla="*/ 33866 w 965200"/>
              <a:gd name="connsiteY58" fmla="*/ 6028267 h 6146800"/>
              <a:gd name="connsiteX59" fmla="*/ 0 w 965200"/>
              <a:gd name="connsiteY59" fmla="*/ 6146800 h 61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65200" h="6146800">
                <a:moveTo>
                  <a:pt x="965200" y="0"/>
                </a:moveTo>
                <a:cubicBezTo>
                  <a:pt x="934419" y="82083"/>
                  <a:pt x="920850" y="132646"/>
                  <a:pt x="880533" y="203200"/>
                </a:cubicBezTo>
                <a:cubicBezTo>
                  <a:pt x="870436" y="220870"/>
                  <a:pt x="855767" y="235797"/>
                  <a:pt x="846666" y="254000"/>
                </a:cubicBezTo>
                <a:cubicBezTo>
                  <a:pt x="833072" y="281187"/>
                  <a:pt x="825145" y="310891"/>
                  <a:pt x="812800" y="338667"/>
                </a:cubicBezTo>
                <a:cubicBezTo>
                  <a:pt x="776716" y="419856"/>
                  <a:pt x="775619" y="405592"/>
                  <a:pt x="728133" y="491067"/>
                </a:cubicBezTo>
                <a:cubicBezTo>
                  <a:pt x="715874" y="513133"/>
                  <a:pt x="707645" y="537394"/>
                  <a:pt x="694266" y="558800"/>
                </a:cubicBezTo>
                <a:cubicBezTo>
                  <a:pt x="679308" y="582733"/>
                  <a:pt x="658424" y="602601"/>
                  <a:pt x="643466" y="626534"/>
                </a:cubicBezTo>
                <a:cubicBezTo>
                  <a:pt x="630088" y="647940"/>
                  <a:pt x="622124" y="672350"/>
                  <a:pt x="609600" y="694267"/>
                </a:cubicBezTo>
                <a:cubicBezTo>
                  <a:pt x="599503" y="711937"/>
                  <a:pt x="585830" y="727397"/>
                  <a:pt x="575733" y="745067"/>
                </a:cubicBezTo>
                <a:cubicBezTo>
                  <a:pt x="511548" y="857390"/>
                  <a:pt x="565642" y="768612"/>
                  <a:pt x="524933" y="863600"/>
                </a:cubicBezTo>
                <a:cubicBezTo>
                  <a:pt x="471033" y="989366"/>
                  <a:pt x="513881" y="878219"/>
                  <a:pt x="457200" y="982134"/>
                </a:cubicBezTo>
                <a:cubicBezTo>
                  <a:pt x="341948" y="1193429"/>
                  <a:pt x="432956" y="1052364"/>
                  <a:pt x="355600" y="1168400"/>
                </a:cubicBezTo>
                <a:cubicBezTo>
                  <a:pt x="349955" y="1190978"/>
                  <a:pt x="347617" y="1214651"/>
                  <a:pt x="338666" y="1236134"/>
                </a:cubicBezTo>
                <a:cubicBezTo>
                  <a:pt x="319249" y="1282736"/>
                  <a:pt x="270933" y="1371600"/>
                  <a:pt x="270933" y="1371600"/>
                </a:cubicBezTo>
                <a:cubicBezTo>
                  <a:pt x="227469" y="1545459"/>
                  <a:pt x="286544" y="1329972"/>
                  <a:pt x="220133" y="1507067"/>
                </a:cubicBezTo>
                <a:cubicBezTo>
                  <a:pt x="211961" y="1528858"/>
                  <a:pt x="209594" y="1552423"/>
                  <a:pt x="203200" y="1574800"/>
                </a:cubicBezTo>
                <a:cubicBezTo>
                  <a:pt x="198296" y="1591963"/>
                  <a:pt x="191911" y="1608667"/>
                  <a:pt x="186266" y="1625600"/>
                </a:cubicBezTo>
                <a:cubicBezTo>
                  <a:pt x="137775" y="1916551"/>
                  <a:pt x="131986" y="1866210"/>
                  <a:pt x="169333" y="2252134"/>
                </a:cubicBezTo>
                <a:cubicBezTo>
                  <a:pt x="172772" y="2287667"/>
                  <a:pt x="191911" y="2319867"/>
                  <a:pt x="203200" y="2353734"/>
                </a:cubicBezTo>
                <a:lnTo>
                  <a:pt x="220133" y="2404534"/>
                </a:lnTo>
                <a:lnTo>
                  <a:pt x="254000" y="2506134"/>
                </a:lnTo>
                <a:cubicBezTo>
                  <a:pt x="265289" y="2528712"/>
                  <a:pt x="278491" y="2550430"/>
                  <a:pt x="287866" y="2573867"/>
                </a:cubicBezTo>
                <a:cubicBezTo>
                  <a:pt x="301124" y="2607012"/>
                  <a:pt x="301931" y="2645764"/>
                  <a:pt x="321733" y="2675467"/>
                </a:cubicBezTo>
                <a:cubicBezTo>
                  <a:pt x="344311" y="2709334"/>
                  <a:pt x="376594" y="2738453"/>
                  <a:pt x="389466" y="2777067"/>
                </a:cubicBezTo>
                <a:cubicBezTo>
                  <a:pt x="395111" y="2794000"/>
                  <a:pt x="398418" y="2811902"/>
                  <a:pt x="406400" y="2827867"/>
                </a:cubicBezTo>
                <a:cubicBezTo>
                  <a:pt x="415501" y="2846070"/>
                  <a:pt x="431165" y="2860464"/>
                  <a:pt x="440266" y="2878667"/>
                </a:cubicBezTo>
                <a:cubicBezTo>
                  <a:pt x="448248" y="2894632"/>
                  <a:pt x="449218" y="2913502"/>
                  <a:pt x="457200" y="2929467"/>
                </a:cubicBezTo>
                <a:cubicBezTo>
                  <a:pt x="466301" y="2947670"/>
                  <a:pt x="480969" y="2962597"/>
                  <a:pt x="491066" y="2980267"/>
                </a:cubicBezTo>
                <a:cubicBezTo>
                  <a:pt x="503590" y="3002184"/>
                  <a:pt x="512409" y="3026083"/>
                  <a:pt x="524933" y="3048000"/>
                </a:cubicBezTo>
                <a:cubicBezTo>
                  <a:pt x="535030" y="3065670"/>
                  <a:pt x="548703" y="3081130"/>
                  <a:pt x="558800" y="3098800"/>
                </a:cubicBezTo>
                <a:cubicBezTo>
                  <a:pt x="699734" y="3345438"/>
                  <a:pt x="514619" y="3027372"/>
                  <a:pt x="609600" y="3217334"/>
                </a:cubicBezTo>
                <a:cubicBezTo>
                  <a:pt x="690099" y="3378333"/>
                  <a:pt x="589964" y="3107628"/>
                  <a:pt x="677333" y="3369734"/>
                </a:cubicBezTo>
                <a:lnTo>
                  <a:pt x="694266" y="3420534"/>
                </a:lnTo>
                <a:cubicBezTo>
                  <a:pt x="688622" y="3544712"/>
                  <a:pt x="690576" y="3669469"/>
                  <a:pt x="677333" y="3793067"/>
                </a:cubicBezTo>
                <a:cubicBezTo>
                  <a:pt x="673530" y="3828562"/>
                  <a:pt x="654755" y="3860800"/>
                  <a:pt x="643466" y="3894667"/>
                </a:cubicBezTo>
                <a:lnTo>
                  <a:pt x="609600" y="3996267"/>
                </a:lnTo>
                <a:cubicBezTo>
                  <a:pt x="603955" y="4013200"/>
                  <a:pt x="596995" y="4029751"/>
                  <a:pt x="592666" y="4047067"/>
                </a:cubicBezTo>
                <a:cubicBezTo>
                  <a:pt x="587480" y="4067810"/>
                  <a:pt x="560861" y="4189013"/>
                  <a:pt x="541866" y="4233334"/>
                </a:cubicBezTo>
                <a:cubicBezTo>
                  <a:pt x="531922" y="4256536"/>
                  <a:pt x="517375" y="4277630"/>
                  <a:pt x="508000" y="4301067"/>
                </a:cubicBezTo>
                <a:cubicBezTo>
                  <a:pt x="494742" y="4334212"/>
                  <a:pt x="485422" y="4368800"/>
                  <a:pt x="474133" y="4402667"/>
                </a:cubicBezTo>
                <a:lnTo>
                  <a:pt x="457200" y="4453467"/>
                </a:lnTo>
                <a:cubicBezTo>
                  <a:pt x="451555" y="4470400"/>
                  <a:pt x="444595" y="4486951"/>
                  <a:pt x="440266" y="4504267"/>
                </a:cubicBezTo>
                <a:cubicBezTo>
                  <a:pt x="428977" y="4549423"/>
                  <a:pt x="423687" y="4596518"/>
                  <a:pt x="406400" y="4639734"/>
                </a:cubicBezTo>
                <a:cubicBezTo>
                  <a:pt x="395111" y="4667956"/>
                  <a:pt x="382145" y="4695564"/>
                  <a:pt x="372533" y="4724400"/>
                </a:cubicBezTo>
                <a:cubicBezTo>
                  <a:pt x="365173" y="4746479"/>
                  <a:pt x="360649" y="4769415"/>
                  <a:pt x="355600" y="4792134"/>
                </a:cubicBezTo>
                <a:cubicBezTo>
                  <a:pt x="338144" y="4870683"/>
                  <a:pt x="342377" y="4872278"/>
                  <a:pt x="321733" y="4944534"/>
                </a:cubicBezTo>
                <a:cubicBezTo>
                  <a:pt x="316830" y="4961697"/>
                  <a:pt x="309496" y="4978114"/>
                  <a:pt x="304800" y="4995334"/>
                </a:cubicBezTo>
                <a:cubicBezTo>
                  <a:pt x="292553" y="5040239"/>
                  <a:pt x="285652" y="5086643"/>
                  <a:pt x="270933" y="5130800"/>
                </a:cubicBezTo>
                <a:cubicBezTo>
                  <a:pt x="265289" y="5147733"/>
                  <a:pt x="258329" y="5164284"/>
                  <a:pt x="254000" y="5181600"/>
                </a:cubicBezTo>
                <a:cubicBezTo>
                  <a:pt x="247019" y="5209522"/>
                  <a:pt x="244047" y="5238345"/>
                  <a:pt x="237066" y="5266267"/>
                </a:cubicBezTo>
                <a:cubicBezTo>
                  <a:pt x="232737" y="5283583"/>
                  <a:pt x="225036" y="5299904"/>
                  <a:pt x="220133" y="5317067"/>
                </a:cubicBezTo>
                <a:cubicBezTo>
                  <a:pt x="213740" y="5339444"/>
                  <a:pt x="209594" y="5362423"/>
                  <a:pt x="203200" y="5384800"/>
                </a:cubicBezTo>
                <a:cubicBezTo>
                  <a:pt x="198296" y="5401963"/>
                  <a:pt x="190595" y="5418284"/>
                  <a:pt x="186266" y="5435600"/>
                </a:cubicBezTo>
                <a:cubicBezTo>
                  <a:pt x="179285" y="5463522"/>
                  <a:pt x="176906" y="5492500"/>
                  <a:pt x="169333" y="5520267"/>
                </a:cubicBezTo>
                <a:cubicBezTo>
                  <a:pt x="159940" y="5554708"/>
                  <a:pt x="146755" y="5588000"/>
                  <a:pt x="135466" y="5621867"/>
                </a:cubicBezTo>
                <a:cubicBezTo>
                  <a:pt x="129822" y="5638800"/>
                  <a:pt x="121467" y="5655061"/>
                  <a:pt x="118533" y="5672667"/>
                </a:cubicBezTo>
                <a:cubicBezTo>
                  <a:pt x="106276" y="5746209"/>
                  <a:pt x="100447" y="5787918"/>
                  <a:pt x="84666" y="5858934"/>
                </a:cubicBezTo>
                <a:cubicBezTo>
                  <a:pt x="79617" y="5881652"/>
                  <a:pt x="74420" y="5904376"/>
                  <a:pt x="67733" y="5926667"/>
                </a:cubicBezTo>
                <a:cubicBezTo>
                  <a:pt x="57475" y="5960860"/>
                  <a:pt x="40867" y="5993262"/>
                  <a:pt x="33866" y="6028267"/>
                </a:cubicBezTo>
                <a:cubicBezTo>
                  <a:pt x="14458" y="6125310"/>
                  <a:pt x="29804" y="6087191"/>
                  <a:pt x="0" y="614680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AF9B3DE-1F1C-9240-8784-12F59BA7142E}"/>
              </a:ext>
            </a:extLst>
          </p:cNvPr>
          <p:cNvSpPr/>
          <p:nvPr/>
        </p:nvSpPr>
        <p:spPr>
          <a:xfrm>
            <a:off x="6459535" y="444501"/>
            <a:ext cx="398465" cy="3613150"/>
          </a:xfrm>
          <a:custGeom>
            <a:avLst/>
            <a:gdLst>
              <a:gd name="connsiteX0" fmla="*/ 118793 w 1185593"/>
              <a:gd name="connsiteY0" fmla="*/ 0 h 5503333"/>
              <a:gd name="connsiteX1" fmla="*/ 186526 w 1185593"/>
              <a:gd name="connsiteY1" fmla="*/ 152400 h 5503333"/>
              <a:gd name="connsiteX2" fmla="*/ 254259 w 1185593"/>
              <a:gd name="connsiteY2" fmla="*/ 237066 h 5503333"/>
              <a:gd name="connsiteX3" fmla="*/ 288126 w 1185593"/>
              <a:gd name="connsiteY3" fmla="*/ 287866 h 5503333"/>
              <a:gd name="connsiteX4" fmla="*/ 372793 w 1185593"/>
              <a:gd name="connsiteY4" fmla="*/ 440266 h 5503333"/>
              <a:gd name="connsiteX5" fmla="*/ 457459 w 1185593"/>
              <a:gd name="connsiteY5" fmla="*/ 558800 h 5503333"/>
              <a:gd name="connsiteX6" fmla="*/ 474393 w 1185593"/>
              <a:gd name="connsiteY6" fmla="*/ 626533 h 5503333"/>
              <a:gd name="connsiteX7" fmla="*/ 525193 w 1185593"/>
              <a:gd name="connsiteY7" fmla="*/ 694266 h 5503333"/>
              <a:gd name="connsiteX8" fmla="*/ 626793 w 1185593"/>
              <a:gd name="connsiteY8" fmla="*/ 880533 h 5503333"/>
              <a:gd name="connsiteX9" fmla="*/ 694526 w 1185593"/>
              <a:gd name="connsiteY9" fmla="*/ 1032933 h 5503333"/>
              <a:gd name="connsiteX10" fmla="*/ 813059 w 1185593"/>
              <a:gd name="connsiteY10" fmla="*/ 1253066 h 5503333"/>
              <a:gd name="connsiteX11" fmla="*/ 863859 w 1185593"/>
              <a:gd name="connsiteY11" fmla="*/ 1371600 h 5503333"/>
              <a:gd name="connsiteX12" fmla="*/ 880793 w 1185593"/>
              <a:gd name="connsiteY12" fmla="*/ 1439333 h 5503333"/>
              <a:gd name="connsiteX13" fmla="*/ 965459 w 1185593"/>
              <a:gd name="connsiteY13" fmla="*/ 1608666 h 5503333"/>
              <a:gd name="connsiteX14" fmla="*/ 982393 w 1185593"/>
              <a:gd name="connsiteY14" fmla="*/ 1659466 h 5503333"/>
              <a:gd name="connsiteX15" fmla="*/ 999326 w 1185593"/>
              <a:gd name="connsiteY15" fmla="*/ 1727200 h 5503333"/>
              <a:gd name="connsiteX16" fmla="*/ 1033193 w 1185593"/>
              <a:gd name="connsiteY16" fmla="*/ 1778000 h 5503333"/>
              <a:gd name="connsiteX17" fmla="*/ 1067059 w 1185593"/>
              <a:gd name="connsiteY17" fmla="*/ 1879600 h 5503333"/>
              <a:gd name="connsiteX18" fmla="*/ 1100926 w 1185593"/>
              <a:gd name="connsiteY18" fmla="*/ 2015066 h 5503333"/>
              <a:gd name="connsiteX19" fmla="*/ 1134793 w 1185593"/>
              <a:gd name="connsiteY19" fmla="*/ 2116666 h 5503333"/>
              <a:gd name="connsiteX20" fmla="*/ 1168659 w 1185593"/>
              <a:gd name="connsiteY20" fmla="*/ 2319866 h 5503333"/>
              <a:gd name="connsiteX21" fmla="*/ 1185593 w 1185593"/>
              <a:gd name="connsiteY21" fmla="*/ 2421466 h 5503333"/>
              <a:gd name="connsiteX22" fmla="*/ 1168659 w 1185593"/>
              <a:gd name="connsiteY22" fmla="*/ 3048000 h 5503333"/>
              <a:gd name="connsiteX23" fmla="*/ 1151726 w 1185593"/>
              <a:gd name="connsiteY23" fmla="*/ 3098800 h 5503333"/>
              <a:gd name="connsiteX24" fmla="*/ 1134793 w 1185593"/>
              <a:gd name="connsiteY24" fmla="*/ 3166533 h 5503333"/>
              <a:gd name="connsiteX25" fmla="*/ 1117859 w 1185593"/>
              <a:gd name="connsiteY25" fmla="*/ 3217333 h 5503333"/>
              <a:gd name="connsiteX26" fmla="*/ 1100926 w 1185593"/>
              <a:gd name="connsiteY26" fmla="*/ 3285066 h 5503333"/>
              <a:gd name="connsiteX27" fmla="*/ 1033193 w 1185593"/>
              <a:gd name="connsiteY27" fmla="*/ 3420533 h 5503333"/>
              <a:gd name="connsiteX28" fmla="*/ 931593 w 1185593"/>
              <a:gd name="connsiteY28" fmla="*/ 3674533 h 5503333"/>
              <a:gd name="connsiteX29" fmla="*/ 897726 w 1185593"/>
              <a:gd name="connsiteY29" fmla="*/ 3759200 h 5503333"/>
              <a:gd name="connsiteX30" fmla="*/ 846926 w 1185593"/>
              <a:gd name="connsiteY30" fmla="*/ 3843866 h 5503333"/>
              <a:gd name="connsiteX31" fmla="*/ 728393 w 1185593"/>
              <a:gd name="connsiteY31" fmla="*/ 4097866 h 5503333"/>
              <a:gd name="connsiteX32" fmla="*/ 677593 w 1185593"/>
              <a:gd name="connsiteY32" fmla="*/ 4165600 h 5503333"/>
              <a:gd name="connsiteX33" fmla="*/ 643726 w 1185593"/>
              <a:gd name="connsiteY33" fmla="*/ 4250266 h 5503333"/>
              <a:gd name="connsiteX34" fmla="*/ 609859 w 1185593"/>
              <a:gd name="connsiteY34" fmla="*/ 4301066 h 5503333"/>
              <a:gd name="connsiteX35" fmla="*/ 508259 w 1185593"/>
              <a:gd name="connsiteY35" fmla="*/ 4436533 h 5503333"/>
              <a:gd name="connsiteX36" fmla="*/ 440526 w 1185593"/>
              <a:gd name="connsiteY36" fmla="*/ 4572000 h 5503333"/>
              <a:gd name="connsiteX37" fmla="*/ 338926 w 1185593"/>
              <a:gd name="connsiteY37" fmla="*/ 4707466 h 5503333"/>
              <a:gd name="connsiteX38" fmla="*/ 288126 w 1185593"/>
              <a:gd name="connsiteY38" fmla="*/ 4775200 h 5503333"/>
              <a:gd name="connsiteX39" fmla="*/ 203459 w 1185593"/>
              <a:gd name="connsiteY39" fmla="*/ 4910666 h 5503333"/>
              <a:gd name="connsiteX40" fmla="*/ 169593 w 1185593"/>
              <a:gd name="connsiteY40" fmla="*/ 4978400 h 5503333"/>
              <a:gd name="connsiteX41" fmla="*/ 118793 w 1185593"/>
              <a:gd name="connsiteY41" fmla="*/ 5063066 h 5503333"/>
              <a:gd name="connsiteX42" fmla="*/ 67993 w 1185593"/>
              <a:gd name="connsiteY42" fmla="*/ 5164666 h 5503333"/>
              <a:gd name="connsiteX43" fmla="*/ 51059 w 1185593"/>
              <a:gd name="connsiteY43" fmla="*/ 5232400 h 5503333"/>
              <a:gd name="connsiteX44" fmla="*/ 17193 w 1185593"/>
              <a:gd name="connsiteY44" fmla="*/ 5334000 h 5503333"/>
              <a:gd name="connsiteX45" fmla="*/ 259 w 1185593"/>
              <a:gd name="connsiteY45" fmla="*/ 5503333 h 550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185593" h="5503333">
                <a:moveTo>
                  <a:pt x="118793" y="0"/>
                </a:moveTo>
                <a:cubicBezTo>
                  <a:pt x="141371" y="50800"/>
                  <a:pt x="158945" y="104133"/>
                  <a:pt x="186526" y="152400"/>
                </a:cubicBezTo>
                <a:cubicBezTo>
                  <a:pt x="204457" y="183780"/>
                  <a:pt x="232574" y="208153"/>
                  <a:pt x="254259" y="237066"/>
                </a:cubicBezTo>
                <a:cubicBezTo>
                  <a:pt x="266470" y="253347"/>
                  <a:pt x="276837" y="270933"/>
                  <a:pt x="288126" y="287866"/>
                </a:cubicBezTo>
                <a:cubicBezTo>
                  <a:pt x="334955" y="428356"/>
                  <a:pt x="256335" y="207342"/>
                  <a:pt x="372793" y="440266"/>
                </a:cubicBezTo>
                <a:cubicBezTo>
                  <a:pt x="417368" y="529419"/>
                  <a:pt x="388810" y="490151"/>
                  <a:pt x="457459" y="558800"/>
                </a:cubicBezTo>
                <a:cubicBezTo>
                  <a:pt x="463104" y="581378"/>
                  <a:pt x="463985" y="605717"/>
                  <a:pt x="474393" y="626533"/>
                </a:cubicBezTo>
                <a:cubicBezTo>
                  <a:pt x="487014" y="651776"/>
                  <a:pt x="508789" y="671301"/>
                  <a:pt x="525193" y="694266"/>
                </a:cubicBezTo>
                <a:cubicBezTo>
                  <a:pt x="567357" y="753296"/>
                  <a:pt x="598842" y="810653"/>
                  <a:pt x="626793" y="880533"/>
                </a:cubicBezTo>
                <a:cubicBezTo>
                  <a:pt x="653708" y="947823"/>
                  <a:pt x="660623" y="971907"/>
                  <a:pt x="694526" y="1032933"/>
                </a:cubicBezTo>
                <a:cubicBezTo>
                  <a:pt x="727088" y="1091544"/>
                  <a:pt x="798426" y="1194535"/>
                  <a:pt x="813059" y="1253066"/>
                </a:cubicBezTo>
                <a:cubicBezTo>
                  <a:pt x="834929" y="1340544"/>
                  <a:pt x="817084" y="1301436"/>
                  <a:pt x="863859" y="1371600"/>
                </a:cubicBezTo>
                <a:cubicBezTo>
                  <a:pt x="869504" y="1394178"/>
                  <a:pt x="871625" y="1417942"/>
                  <a:pt x="880793" y="1439333"/>
                </a:cubicBezTo>
                <a:cubicBezTo>
                  <a:pt x="905652" y="1497337"/>
                  <a:pt x="945502" y="1548798"/>
                  <a:pt x="965459" y="1608666"/>
                </a:cubicBezTo>
                <a:cubicBezTo>
                  <a:pt x="971104" y="1625599"/>
                  <a:pt x="977489" y="1642303"/>
                  <a:pt x="982393" y="1659466"/>
                </a:cubicBezTo>
                <a:cubicBezTo>
                  <a:pt x="988787" y="1681843"/>
                  <a:pt x="990158" y="1705809"/>
                  <a:pt x="999326" y="1727200"/>
                </a:cubicBezTo>
                <a:cubicBezTo>
                  <a:pt x="1007343" y="1745906"/>
                  <a:pt x="1021904" y="1761067"/>
                  <a:pt x="1033193" y="1778000"/>
                </a:cubicBezTo>
                <a:cubicBezTo>
                  <a:pt x="1044482" y="1811867"/>
                  <a:pt x="1058401" y="1844967"/>
                  <a:pt x="1067059" y="1879600"/>
                </a:cubicBezTo>
                <a:cubicBezTo>
                  <a:pt x="1078348" y="1924755"/>
                  <a:pt x="1086207" y="1970909"/>
                  <a:pt x="1100926" y="2015066"/>
                </a:cubicBezTo>
                <a:lnTo>
                  <a:pt x="1134793" y="2116666"/>
                </a:lnTo>
                <a:lnTo>
                  <a:pt x="1168659" y="2319866"/>
                </a:lnTo>
                <a:lnTo>
                  <a:pt x="1185593" y="2421466"/>
                </a:lnTo>
                <a:cubicBezTo>
                  <a:pt x="1179948" y="2630311"/>
                  <a:pt x="1179092" y="2839340"/>
                  <a:pt x="1168659" y="3048000"/>
                </a:cubicBezTo>
                <a:cubicBezTo>
                  <a:pt x="1167768" y="3065827"/>
                  <a:pt x="1156629" y="3081637"/>
                  <a:pt x="1151726" y="3098800"/>
                </a:cubicBezTo>
                <a:cubicBezTo>
                  <a:pt x="1145333" y="3121177"/>
                  <a:pt x="1141187" y="3144156"/>
                  <a:pt x="1134793" y="3166533"/>
                </a:cubicBezTo>
                <a:cubicBezTo>
                  <a:pt x="1129889" y="3183696"/>
                  <a:pt x="1122763" y="3200170"/>
                  <a:pt x="1117859" y="3217333"/>
                </a:cubicBezTo>
                <a:cubicBezTo>
                  <a:pt x="1111465" y="3239710"/>
                  <a:pt x="1109877" y="3263584"/>
                  <a:pt x="1100926" y="3285066"/>
                </a:cubicBezTo>
                <a:cubicBezTo>
                  <a:pt x="1081509" y="3331668"/>
                  <a:pt x="1051943" y="3373658"/>
                  <a:pt x="1033193" y="3420533"/>
                </a:cubicBezTo>
                <a:lnTo>
                  <a:pt x="931593" y="3674533"/>
                </a:lnTo>
                <a:cubicBezTo>
                  <a:pt x="920304" y="3702755"/>
                  <a:pt x="913365" y="3733135"/>
                  <a:pt x="897726" y="3759200"/>
                </a:cubicBezTo>
                <a:cubicBezTo>
                  <a:pt x="880793" y="3787422"/>
                  <a:pt x="861645" y="3814428"/>
                  <a:pt x="846926" y="3843866"/>
                </a:cubicBezTo>
                <a:cubicBezTo>
                  <a:pt x="793972" y="3949773"/>
                  <a:pt x="817620" y="3978895"/>
                  <a:pt x="728393" y="4097866"/>
                </a:cubicBezTo>
                <a:cubicBezTo>
                  <a:pt x="711460" y="4120444"/>
                  <a:pt x="691299" y="4140929"/>
                  <a:pt x="677593" y="4165600"/>
                </a:cubicBezTo>
                <a:cubicBezTo>
                  <a:pt x="662831" y="4192171"/>
                  <a:pt x="657320" y="4223079"/>
                  <a:pt x="643726" y="4250266"/>
                </a:cubicBezTo>
                <a:cubicBezTo>
                  <a:pt x="634624" y="4268469"/>
                  <a:pt x="620645" y="4283808"/>
                  <a:pt x="609859" y="4301066"/>
                </a:cubicBezTo>
                <a:cubicBezTo>
                  <a:pt x="539724" y="4413282"/>
                  <a:pt x="587435" y="4357357"/>
                  <a:pt x="508259" y="4436533"/>
                </a:cubicBezTo>
                <a:cubicBezTo>
                  <a:pt x="485681" y="4481689"/>
                  <a:pt x="470817" y="4531612"/>
                  <a:pt x="440526" y="4572000"/>
                </a:cubicBezTo>
                <a:lnTo>
                  <a:pt x="338926" y="4707466"/>
                </a:lnTo>
                <a:cubicBezTo>
                  <a:pt x="321993" y="4730044"/>
                  <a:pt x="298608" y="4748996"/>
                  <a:pt x="288126" y="4775200"/>
                </a:cubicBezTo>
                <a:cubicBezTo>
                  <a:pt x="245365" y="4882101"/>
                  <a:pt x="275752" y="4838373"/>
                  <a:pt x="203459" y="4910666"/>
                </a:cubicBezTo>
                <a:cubicBezTo>
                  <a:pt x="192170" y="4933244"/>
                  <a:pt x="181852" y="4956334"/>
                  <a:pt x="169593" y="4978400"/>
                </a:cubicBezTo>
                <a:cubicBezTo>
                  <a:pt x="153609" y="5007171"/>
                  <a:pt x="133512" y="5033628"/>
                  <a:pt x="118793" y="5063066"/>
                </a:cubicBezTo>
                <a:cubicBezTo>
                  <a:pt x="48682" y="5203286"/>
                  <a:pt x="165052" y="5019074"/>
                  <a:pt x="67993" y="5164666"/>
                </a:cubicBezTo>
                <a:cubicBezTo>
                  <a:pt x="62348" y="5187244"/>
                  <a:pt x="57746" y="5210109"/>
                  <a:pt x="51059" y="5232400"/>
                </a:cubicBezTo>
                <a:cubicBezTo>
                  <a:pt x="40801" y="5266593"/>
                  <a:pt x="23062" y="5298787"/>
                  <a:pt x="17193" y="5334000"/>
                </a:cubicBezTo>
                <a:cubicBezTo>
                  <a:pt x="-3453" y="5457870"/>
                  <a:pt x="259" y="5401266"/>
                  <a:pt x="259" y="5503333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209573B-1D00-BF42-93AE-77618AAF4905}"/>
              </a:ext>
            </a:extLst>
          </p:cNvPr>
          <p:cNvSpPr/>
          <p:nvPr/>
        </p:nvSpPr>
        <p:spPr>
          <a:xfrm>
            <a:off x="168278" y="2034728"/>
            <a:ext cx="1143000" cy="6858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Serum DEX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EBAF212-367E-7349-829F-27BDD6F684D0}"/>
              </a:ext>
            </a:extLst>
          </p:cNvPr>
          <p:cNvSpPr/>
          <p:nvPr/>
        </p:nvSpPr>
        <p:spPr>
          <a:xfrm>
            <a:off x="268014" y="2885095"/>
            <a:ext cx="8704536" cy="167006"/>
          </a:xfrm>
          <a:custGeom>
            <a:avLst/>
            <a:gdLst>
              <a:gd name="connsiteX0" fmla="*/ 0 w 6905357"/>
              <a:gd name="connsiteY0" fmla="*/ 204951 h 247567"/>
              <a:gd name="connsiteX1" fmla="*/ 1418896 w 6905357"/>
              <a:gd name="connsiteY1" fmla="*/ 204951 h 247567"/>
              <a:gd name="connsiteX2" fmla="*/ 1813034 w 6905357"/>
              <a:gd name="connsiteY2" fmla="*/ 173420 h 247567"/>
              <a:gd name="connsiteX3" fmla="*/ 2191407 w 6905357"/>
              <a:gd name="connsiteY3" fmla="*/ 141889 h 247567"/>
              <a:gd name="connsiteX4" fmla="*/ 2349062 w 6905357"/>
              <a:gd name="connsiteY4" fmla="*/ 110358 h 247567"/>
              <a:gd name="connsiteX5" fmla="*/ 2506717 w 6905357"/>
              <a:gd name="connsiteY5" fmla="*/ 94593 h 247567"/>
              <a:gd name="connsiteX6" fmla="*/ 2601310 w 6905357"/>
              <a:gd name="connsiteY6" fmla="*/ 78827 h 247567"/>
              <a:gd name="connsiteX7" fmla="*/ 2853558 w 6905357"/>
              <a:gd name="connsiteY7" fmla="*/ 63062 h 247567"/>
              <a:gd name="connsiteX8" fmla="*/ 3090041 w 6905357"/>
              <a:gd name="connsiteY8" fmla="*/ 31531 h 247567"/>
              <a:gd name="connsiteX9" fmla="*/ 3310758 w 6905357"/>
              <a:gd name="connsiteY9" fmla="*/ 15765 h 247567"/>
              <a:gd name="connsiteX10" fmla="*/ 3909848 w 6905357"/>
              <a:gd name="connsiteY10" fmla="*/ 31531 h 247567"/>
              <a:gd name="connsiteX11" fmla="*/ 4035972 w 6905357"/>
              <a:gd name="connsiteY11" fmla="*/ 47296 h 247567"/>
              <a:gd name="connsiteX12" fmla="*/ 4240924 w 6905357"/>
              <a:gd name="connsiteY12" fmla="*/ 63062 h 247567"/>
              <a:gd name="connsiteX13" fmla="*/ 4477407 w 6905357"/>
              <a:gd name="connsiteY13" fmla="*/ 94593 h 247567"/>
              <a:gd name="connsiteX14" fmla="*/ 5013434 w 6905357"/>
              <a:gd name="connsiteY14" fmla="*/ 126124 h 247567"/>
              <a:gd name="connsiteX15" fmla="*/ 6117020 w 6905357"/>
              <a:gd name="connsiteY15" fmla="*/ 110358 h 247567"/>
              <a:gd name="connsiteX16" fmla="*/ 6227379 w 6905357"/>
              <a:gd name="connsiteY16" fmla="*/ 94593 h 247567"/>
              <a:gd name="connsiteX17" fmla="*/ 6621517 w 6905357"/>
              <a:gd name="connsiteY17" fmla="*/ 63062 h 247567"/>
              <a:gd name="connsiteX18" fmla="*/ 6826469 w 6905357"/>
              <a:gd name="connsiteY18" fmla="*/ 31531 h 247567"/>
              <a:gd name="connsiteX19" fmla="*/ 6905296 w 6905357"/>
              <a:gd name="connsiteY19" fmla="*/ 0 h 24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05357" h="247567">
                <a:moveTo>
                  <a:pt x="0" y="204951"/>
                </a:moveTo>
                <a:cubicBezTo>
                  <a:pt x="531618" y="280899"/>
                  <a:pt x="197246" y="238886"/>
                  <a:pt x="1418896" y="204951"/>
                </a:cubicBezTo>
                <a:cubicBezTo>
                  <a:pt x="1550644" y="201291"/>
                  <a:pt x="1682559" y="192059"/>
                  <a:pt x="1813034" y="173420"/>
                </a:cubicBezTo>
                <a:cubicBezTo>
                  <a:pt x="2011986" y="144999"/>
                  <a:pt x="1886297" y="159837"/>
                  <a:pt x="2191407" y="141889"/>
                </a:cubicBezTo>
                <a:cubicBezTo>
                  <a:pt x="2259274" y="124923"/>
                  <a:pt x="2271759" y="120021"/>
                  <a:pt x="2349062" y="110358"/>
                </a:cubicBezTo>
                <a:cubicBezTo>
                  <a:pt x="2401468" y="103807"/>
                  <a:pt x="2454311" y="101144"/>
                  <a:pt x="2506717" y="94593"/>
                </a:cubicBezTo>
                <a:cubicBezTo>
                  <a:pt x="2538436" y="90628"/>
                  <a:pt x="2569475" y="81721"/>
                  <a:pt x="2601310" y="78827"/>
                </a:cubicBezTo>
                <a:cubicBezTo>
                  <a:pt x="2685211" y="71200"/>
                  <a:pt x="2769475" y="68317"/>
                  <a:pt x="2853558" y="63062"/>
                </a:cubicBezTo>
                <a:cubicBezTo>
                  <a:pt x="2968263" y="34385"/>
                  <a:pt x="2907551" y="46130"/>
                  <a:pt x="3090041" y="31531"/>
                </a:cubicBezTo>
                <a:lnTo>
                  <a:pt x="3310758" y="15765"/>
                </a:lnTo>
                <a:lnTo>
                  <a:pt x="3909848" y="31531"/>
                </a:lnTo>
                <a:cubicBezTo>
                  <a:pt x="3952176" y="33371"/>
                  <a:pt x="3993794" y="43279"/>
                  <a:pt x="4035972" y="47296"/>
                </a:cubicBezTo>
                <a:cubicBezTo>
                  <a:pt x="4104183" y="53792"/>
                  <a:pt x="4172607" y="57807"/>
                  <a:pt x="4240924" y="63062"/>
                </a:cubicBezTo>
                <a:cubicBezTo>
                  <a:pt x="4355626" y="91737"/>
                  <a:pt x="4294924" y="79994"/>
                  <a:pt x="4477407" y="94593"/>
                </a:cubicBezTo>
                <a:cubicBezTo>
                  <a:pt x="4710010" y="113201"/>
                  <a:pt x="4757257" y="113315"/>
                  <a:pt x="5013434" y="126124"/>
                </a:cubicBezTo>
                <a:lnTo>
                  <a:pt x="6117020" y="110358"/>
                </a:lnTo>
                <a:cubicBezTo>
                  <a:pt x="6154167" y="109393"/>
                  <a:pt x="6190381" y="98061"/>
                  <a:pt x="6227379" y="94593"/>
                </a:cubicBezTo>
                <a:cubicBezTo>
                  <a:pt x="6358603" y="82291"/>
                  <a:pt x="6621517" y="63062"/>
                  <a:pt x="6621517" y="63062"/>
                </a:cubicBezTo>
                <a:cubicBezTo>
                  <a:pt x="6802259" y="26913"/>
                  <a:pt x="6578305" y="69710"/>
                  <a:pt x="6826469" y="31531"/>
                </a:cubicBezTo>
                <a:cubicBezTo>
                  <a:pt x="6910449" y="18611"/>
                  <a:pt x="6905296" y="41801"/>
                  <a:pt x="6905296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CF545E-650F-B340-B199-A1A7D87827CB}"/>
              </a:ext>
            </a:extLst>
          </p:cNvPr>
          <p:cNvSpPr txBox="1"/>
          <p:nvPr/>
        </p:nvSpPr>
        <p:spPr>
          <a:xfrm>
            <a:off x="100447" y="29518"/>
            <a:ext cx="2918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The problem:   siloes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4DA12-A01D-8E4D-A7B7-2092E329789C}"/>
              </a:ext>
            </a:extLst>
          </p:cNvPr>
          <p:cNvSpPr txBox="1"/>
          <p:nvPr/>
        </p:nvSpPr>
        <p:spPr>
          <a:xfrm>
            <a:off x="3225800" y="4475369"/>
            <a:ext cx="1185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How???</a:t>
            </a:r>
          </a:p>
        </p:txBody>
      </p:sp>
    </p:spTree>
    <p:extLst>
      <p:ext uri="{BB962C8B-B14F-4D97-AF65-F5344CB8AC3E}">
        <p14:creationId xmlns:p14="http://schemas.microsoft.com/office/powerpoint/2010/main" val="214320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3B509E-6DA4-8949-BE47-B52C95FC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Interoperability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39667-0CA8-1A44-A0BC-AC2FEDF4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8667750" cy="3993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Interoperability</a:t>
            </a:r>
            <a:r>
              <a:rPr lang="en-US" dirty="0"/>
              <a:t>:  </a:t>
            </a:r>
          </a:p>
          <a:p>
            <a:r>
              <a:rPr lang="en-US" dirty="0"/>
              <a:t>User owns funds or assets (NFTs) on one blockchain system   </a:t>
            </a:r>
            <a:br>
              <a:rPr lang="en-US" dirty="0"/>
            </a:br>
            <a:r>
              <a:rPr lang="en-US" dirty="0"/>
              <a:t>Goal:  enable user to move assets to another chain</a:t>
            </a:r>
          </a:p>
          <a:p>
            <a:pPr marL="0" indent="0">
              <a:buNone/>
            </a:pPr>
            <a:r>
              <a:rPr lang="en-US" b="1" dirty="0"/>
              <a:t>Composability</a:t>
            </a:r>
            <a:r>
              <a:rPr lang="en-US" dirty="0"/>
              <a:t>:  </a:t>
            </a:r>
          </a:p>
          <a:p>
            <a:r>
              <a:rPr lang="en-US" dirty="0"/>
              <a:t>Enable a DAPP on one chain to call a DAPP on another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Both are easy if the entire world used Ethereum</a:t>
            </a:r>
          </a:p>
          <a:p>
            <a:r>
              <a:rPr lang="en-US" dirty="0"/>
              <a:t>In reality:   many blockchain systems that need to interoperate</a:t>
            </a:r>
          </a:p>
          <a:p>
            <a:r>
              <a:rPr lang="en-US" dirty="0"/>
              <a:t>The solution:   </a:t>
            </a:r>
            <a:r>
              <a:rPr lang="en-US" b="1" dirty="0"/>
              <a:t>bridges</a:t>
            </a:r>
          </a:p>
        </p:txBody>
      </p:sp>
    </p:spTree>
    <p:extLst>
      <p:ext uri="{BB962C8B-B14F-4D97-AF65-F5344CB8AC3E}">
        <p14:creationId xmlns:p14="http://schemas.microsoft.com/office/powerpoint/2010/main" val="229888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4294-0EA6-754A-9A0A-02DEEE52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first example:   BTC in Ethereum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DAF8D-DF79-FA47-A792-774488949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to move BTC to Ethereum ??	Goal: enable BTC in </a:t>
            </a:r>
            <a:r>
              <a:rPr lang="en-US" dirty="0" err="1"/>
              <a:t>DeFi</a:t>
            </a:r>
            <a:r>
              <a:rPr lang="en-US" dirty="0"/>
              <a:t>.   </a:t>
            </a:r>
          </a:p>
          <a:p>
            <a:pPr marL="0" indent="0">
              <a:buNone/>
            </a:pPr>
            <a:r>
              <a:rPr lang="en-US" dirty="0"/>
              <a:t>	⟹  need new ERC20 on Ethereum pegged to BTC</a:t>
            </a:r>
          </a:p>
          <a:p>
            <a:pPr marL="0" indent="0">
              <a:buNone/>
            </a:pPr>
            <a:r>
              <a:rPr lang="en-US" dirty="0"/>
              <a:t>			(e.g., use it for providing liquidity in </a:t>
            </a:r>
            <a:r>
              <a:rPr lang="en-US" dirty="0" err="1"/>
              <a:t>DeFi</a:t>
            </a:r>
            <a:r>
              <a:rPr lang="en-US" dirty="0"/>
              <a:t> projects)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solution:   </a:t>
            </a:r>
            <a:r>
              <a:rPr lang="en-US" b="1" dirty="0"/>
              <a:t>wrapped coins</a:t>
            </a:r>
          </a:p>
          <a:p>
            <a:r>
              <a:rPr lang="en-US" dirty="0"/>
              <a:t>Asset X on one chain appear as wrapped-X on another chain</a:t>
            </a:r>
          </a:p>
          <a:p>
            <a:r>
              <a:rPr lang="en-US" dirty="0"/>
              <a:t>For BTC:   several solutions    (e.g., </a:t>
            </a:r>
            <a:r>
              <a:rPr lang="en-US" dirty="0" err="1"/>
              <a:t>wBTC</a:t>
            </a:r>
            <a:r>
              <a:rPr lang="en-US" dirty="0"/>
              <a:t>,  </a:t>
            </a:r>
            <a:r>
              <a:rPr lang="en-US" dirty="0" err="1"/>
              <a:t>tBTC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87389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BEC23-FB9A-AF4D-894C-DE4783F1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wBTC</a:t>
            </a:r>
            <a:r>
              <a:rPr lang="en-US" sz="3600" dirty="0"/>
              <a:t>  and  </a:t>
            </a:r>
            <a:r>
              <a:rPr lang="en-US" sz="3600" dirty="0" err="1"/>
              <a:t>tBTC</a:t>
            </a:r>
            <a:r>
              <a:rPr lang="en-US" sz="3600" dirty="0"/>
              <a:t>:   a lock-and-mint bridge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D449E-209D-3A41-977B-5CDC1DED6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906335"/>
            <a:ext cx="8229600" cy="4980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start with </a:t>
            </a:r>
            <a:r>
              <a:rPr lang="en-US" dirty="0" err="1"/>
              <a:t>wBTC</a:t>
            </a:r>
            <a:r>
              <a:rPr lang="en-US" dirty="0"/>
              <a:t>:     </a:t>
            </a:r>
            <a:r>
              <a:rPr lang="en-US" b="1" dirty="0"/>
              <a:t>moving 1 BTC to Ethereum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316B5-2B38-834D-AD9A-A00FF073A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229" y="2460551"/>
            <a:ext cx="459941" cy="680386"/>
          </a:xfrm>
          <a:prstGeom prst="rect">
            <a:avLst/>
          </a:prstGeom>
        </p:spPr>
      </p:pic>
      <p:pic>
        <p:nvPicPr>
          <p:cNvPr id="5" name="Picture 2" descr="How Did the Bitcoin Logo Originate? - BC SystemsBC Systems">
            <a:extLst>
              <a:ext uri="{FF2B5EF4-FFF2-40B4-BE49-F238E27FC236}">
                <a16:creationId xmlns:a16="http://schemas.microsoft.com/office/drawing/2014/main" id="{ED71C898-C6A6-2946-9D30-D27A8DFC6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916" y="1544525"/>
            <a:ext cx="542923" cy="54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Ethereum - Wikipedia">
            <a:extLst>
              <a:ext uri="{FF2B5EF4-FFF2-40B4-BE49-F238E27FC236}">
                <a16:creationId xmlns:a16="http://schemas.microsoft.com/office/drawing/2014/main" id="{12A3C9CD-7576-6544-A73D-9983AE6EA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71" y="1503410"/>
            <a:ext cx="571499" cy="57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BD7619-98FE-334E-8FB6-48E3BBC21154}"/>
              </a:ext>
            </a:extLst>
          </p:cNvPr>
          <p:cNvSpPr/>
          <p:nvPr/>
        </p:nvSpPr>
        <p:spPr>
          <a:xfrm>
            <a:off x="2286000" y="2410993"/>
            <a:ext cx="971550" cy="7204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8B6778-D114-F94A-9BD8-97EBA4CA26DC}"/>
              </a:ext>
            </a:extLst>
          </p:cNvPr>
          <p:cNvCxnSpPr>
            <a:cxnSpLocks/>
          </p:cNvCxnSpPr>
          <p:nvPr/>
        </p:nvCxnSpPr>
        <p:spPr>
          <a:xfrm>
            <a:off x="4155620" y="1415935"/>
            <a:ext cx="0" cy="2403482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7B3633-BD73-1B40-B5CA-B6285DCDBFA7}"/>
              </a:ext>
            </a:extLst>
          </p:cNvPr>
          <p:cNvSpPr txBox="1"/>
          <p:nvPr/>
        </p:nvSpPr>
        <p:spPr>
          <a:xfrm>
            <a:off x="1972426" y="3088327"/>
            <a:ext cx="1689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custodian’s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BTC address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767CB-2B2A-754E-800C-56BEA21F3BA3}"/>
              </a:ext>
            </a:extLst>
          </p:cNvPr>
          <p:cNvGrpSpPr/>
          <p:nvPr/>
        </p:nvGrpSpPr>
        <p:grpSpPr>
          <a:xfrm>
            <a:off x="816427" y="2307147"/>
            <a:ext cx="1820636" cy="369332"/>
            <a:chOff x="1153885" y="2662535"/>
            <a:chExt cx="2427515" cy="492443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E000AE1-9BA4-0E48-9EB6-C3AAD4EBBB46}"/>
                </a:ext>
              </a:extLst>
            </p:cNvPr>
            <p:cNvCxnSpPr>
              <a:cxnSpLocks/>
            </p:cNvCxnSpPr>
            <p:nvPr/>
          </p:nvCxnSpPr>
          <p:spPr>
            <a:xfrm>
              <a:off x="1153885" y="3076574"/>
              <a:ext cx="24275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D404FB-A6A0-5E48-A9F3-2E1930611693}"/>
                </a:ext>
              </a:extLst>
            </p:cNvPr>
            <p:cNvSpPr txBox="1"/>
            <p:nvPr/>
          </p:nvSpPr>
          <p:spPr>
            <a:xfrm>
              <a:off x="1630795" y="2662535"/>
              <a:ext cx="68437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1 ₿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892F71C-9317-A742-A412-31075ACE3A00}"/>
              </a:ext>
            </a:extLst>
          </p:cNvPr>
          <p:cNvSpPr txBox="1"/>
          <p:nvPr/>
        </p:nvSpPr>
        <p:spPr>
          <a:xfrm>
            <a:off x="2736813" y="2589018"/>
            <a:ext cx="513282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/>
              <a:t>1 ₿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3DEE18-6516-6445-8C6D-1AE933DC0DDC}"/>
              </a:ext>
            </a:extLst>
          </p:cNvPr>
          <p:cNvGrpSpPr/>
          <p:nvPr/>
        </p:nvGrpSpPr>
        <p:grpSpPr>
          <a:xfrm>
            <a:off x="5650705" y="2294167"/>
            <a:ext cx="2535330" cy="733471"/>
            <a:chOff x="7686674" y="2645228"/>
            <a:chExt cx="3380440" cy="97796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68BF6F7-926F-9340-B948-08E133481ECD}"/>
                </a:ext>
              </a:extLst>
            </p:cNvPr>
            <p:cNvCxnSpPr>
              <a:cxnSpLocks/>
            </p:cNvCxnSpPr>
            <p:nvPr/>
          </p:nvCxnSpPr>
          <p:spPr>
            <a:xfrm>
              <a:off x="7686674" y="3124200"/>
              <a:ext cx="3380440" cy="142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A478FB-0EFE-A44A-9561-2655FFECB8C1}"/>
                </a:ext>
              </a:extLst>
            </p:cNvPr>
            <p:cNvSpPr txBox="1"/>
            <p:nvPr/>
          </p:nvSpPr>
          <p:spPr>
            <a:xfrm>
              <a:off x="7761510" y="2645228"/>
              <a:ext cx="3130429" cy="977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/>
                <a:t>mint 1 </a:t>
              </a:r>
              <a:r>
                <a:rPr lang="en-US" sz="1800" dirty="0" err="1"/>
                <a:t>wBTC</a:t>
              </a:r>
              <a:endParaRPr lang="en-US" sz="1800" dirty="0"/>
            </a:p>
            <a:p>
              <a:pPr algn="ctr">
                <a:lnSpc>
                  <a:spcPct val="150000"/>
                </a:lnSpc>
              </a:pPr>
              <a:r>
                <a:rPr lang="en-US" sz="1800" dirty="0"/>
                <a:t>credit Alice’s address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E804AD-EB17-B54D-8351-EC7F422260F8}"/>
              </a:ext>
            </a:extLst>
          </p:cNvPr>
          <p:cNvGrpSpPr/>
          <p:nvPr/>
        </p:nvGrpSpPr>
        <p:grpSpPr>
          <a:xfrm>
            <a:off x="7366607" y="3200776"/>
            <a:ext cx="1638851" cy="791952"/>
            <a:chOff x="10117976" y="3198167"/>
            <a:chExt cx="2185134" cy="105593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88C519-C395-2145-BE3D-D5C0E21D0587}"/>
                </a:ext>
              </a:extLst>
            </p:cNvPr>
            <p:cNvSpPr txBox="1"/>
            <p:nvPr/>
          </p:nvSpPr>
          <p:spPr>
            <a:xfrm>
              <a:off x="10962573" y="3198167"/>
              <a:ext cx="1340537" cy="492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1 </a:t>
              </a:r>
              <a:r>
                <a:rPr lang="en-US" sz="1800" dirty="0" err="1"/>
                <a:t>wBTC</a:t>
              </a:r>
              <a:endParaRPr lang="en-US" sz="18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8A3B15-B339-F74E-8D3D-03DEA9D0369C}"/>
                </a:ext>
              </a:extLst>
            </p:cNvPr>
            <p:cNvSpPr txBox="1"/>
            <p:nvPr/>
          </p:nvSpPr>
          <p:spPr>
            <a:xfrm>
              <a:off x="10117976" y="3761660"/>
              <a:ext cx="214417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to use in </a:t>
              </a:r>
              <a:r>
                <a:rPr lang="en-US" sz="1800" dirty="0" err="1"/>
                <a:t>DeFi</a:t>
              </a:r>
              <a:endParaRPr lang="en-US" sz="1800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58E7C94-C1BC-B646-AB60-F29ADCCF43E8}"/>
              </a:ext>
            </a:extLst>
          </p:cNvPr>
          <p:cNvSpPr/>
          <p:nvPr/>
        </p:nvSpPr>
        <p:spPr>
          <a:xfrm>
            <a:off x="4684183" y="2446596"/>
            <a:ext cx="971550" cy="7204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ERC20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EF533D-3866-8B49-AE96-8DA0025DC07E}"/>
              </a:ext>
            </a:extLst>
          </p:cNvPr>
          <p:cNvSpPr txBox="1"/>
          <p:nvPr/>
        </p:nvSpPr>
        <p:spPr>
          <a:xfrm>
            <a:off x="4343397" y="3205201"/>
            <a:ext cx="208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bridge contract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92B3249-FAD8-E144-BDA8-75F2C8BD81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52060" y="2460551"/>
            <a:ext cx="459941" cy="680386"/>
          </a:xfrm>
          <a:prstGeom prst="rect">
            <a:avLst/>
          </a:prstGeom>
        </p:spPr>
      </p:pic>
      <p:pic>
        <p:nvPicPr>
          <p:cNvPr id="27" name="Picture 4" descr="Bank clipart bank clip art image - Clipartix">
            <a:extLst>
              <a:ext uri="{FF2B5EF4-FFF2-40B4-BE49-F238E27FC236}">
                <a16:creationId xmlns:a16="http://schemas.microsoft.com/office/drawing/2014/main" id="{4FEA8FE9-0C3F-5C41-A781-726891516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t="2567" r="11325"/>
          <a:stretch/>
        </p:blipFill>
        <p:spPr bwMode="auto">
          <a:xfrm>
            <a:off x="3564267" y="3992728"/>
            <a:ext cx="1095422" cy="10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E4FCFA4-E2C7-3B42-A2D0-8FD69EA37111}"/>
              </a:ext>
            </a:extLst>
          </p:cNvPr>
          <p:cNvSpPr txBox="1"/>
          <p:nvPr/>
        </p:nvSpPr>
        <p:spPr>
          <a:xfrm>
            <a:off x="4571998" y="4555670"/>
            <a:ext cx="1396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custodian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EEB2B0-F7FD-804A-BBD7-4C7371B9AAC9}"/>
              </a:ext>
            </a:extLst>
          </p:cNvPr>
          <p:cNvGrpSpPr/>
          <p:nvPr/>
        </p:nvGrpSpPr>
        <p:grpSpPr>
          <a:xfrm>
            <a:off x="3341929" y="2127973"/>
            <a:ext cx="1377729" cy="1915765"/>
            <a:chOff x="4799806" y="2360547"/>
            <a:chExt cx="1836972" cy="255435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1E9F098-15F3-4649-80D9-74C534EB92AD}"/>
                </a:ext>
              </a:extLst>
            </p:cNvPr>
            <p:cNvSpPr/>
            <p:nvPr/>
          </p:nvSpPr>
          <p:spPr>
            <a:xfrm>
              <a:off x="5477435" y="3248026"/>
              <a:ext cx="1037665" cy="1666874"/>
            </a:xfrm>
            <a:custGeom>
              <a:avLst/>
              <a:gdLst>
                <a:gd name="connsiteX0" fmla="*/ 12950 w 1270250"/>
                <a:gd name="connsiteY0" fmla="*/ 1666875 h 1666875"/>
                <a:gd name="connsiteX1" fmla="*/ 27238 w 1270250"/>
                <a:gd name="connsiteY1" fmla="*/ 695325 h 1666875"/>
                <a:gd name="connsiteX2" fmla="*/ 255838 w 1270250"/>
                <a:gd name="connsiteY2" fmla="*/ 95250 h 1666875"/>
                <a:gd name="connsiteX3" fmla="*/ 1270250 w 1270250"/>
                <a:gd name="connsiteY3" fmla="*/ 9525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50" h="1666875">
                  <a:moveTo>
                    <a:pt x="12950" y="1666875"/>
                  </a:moveTo>
                  <a:cubicBezTo>
                    <a:pt x="-147" y="1312068"/>
                    <a:pt x="-13243" y="957262"/>
                    <a:pt x="27238" y="695325"/>
                  </a:cubicBezTo>
                  <a:cubicBezTo>
                    <a:pt x="67719" y="433388"/>
                    <a:pt x="48669" y="209550"/>
                    <a:pt x="255838" y="95250"/>
                  </a:cubicBezTo>
                  <a:cubicBezTo>
                    <a:pt x="463007" y="-19050"/>
                    <a:pt x="866628" y="-4763"/>
                    <a:pt x="1270250" y="9525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D03881-1880-8643-8DE3-ED8C81985839}"/>
                </a:ext>
              </a:extLst>
            </p:cNvPr>
            <p:cNvSpPr txBox="1"/>
            <p:nvPr/>
          </p:nvSpPr>
          <p:spPr>
            <a:xfrm>
              <a:off x="4799806" y="2360547"/>
              <a:ext cx="1836972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1₿ verified</a:t>
              </a:r>
            </a:p>
            <a:p>
              <a:pPr algn="ctr"/>
              <a:r>
                <a:rPr lang="en-US" sz="1800" dirty="0"/>
                <a:t>(signed)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9986E19-9905-514F-A502-50010E3FF745}"/>
              </a:ext>
            </a:extLst>
          </p:cNvPr>
          <p:cNvSpPr txBox="1"/>
          <p:nvPr/>
        </p:nvSpPr>
        <p:spPr>
          <a:xfrm>
            <a:off x="170201" y="3172445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1 </a:t>
            </a:r>
            <a:r>
              <a:rPr lang="en-US" sz="2000" dirty="0">
                <a:latin typeface="+mn-lt"/>
              </a:rPr>
              <a:t>₿</a:t>
            </a:r>
            <a:endParaRPr lang="en-US" dirty="0">
              <a:latin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3735E0-7140-464D-8DFA-624002843A0A}"/>
              </a:ext>
            </a:extLst>
          </p:cNvPr>
          <p:cNvSpPr txBox="1"/>
          <p:nvPr/>
        </p:nvSpPr>
        <p:spPr>
          <a:xfrm>
            <a:off x="115747" y="2042401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EF0C4E-EFE1-3040-9A96-0E7D0B6480E5}"/>
              </a:ext>
            </a:extLst>
          </p:cNvPr>
          <p:cNvSpPr txBox="1"/>
          <p:nvPr/>
        </p:nvSpPr>
        <p:spPr>
          <a:xfrm>
            <a:off x="7939256" y="178341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Alice on</a:t>
            </a:r>
          </a:p>
          <a:p>
            <a:pPr algn="ctr"/>
            <a:r>
              <a:rPr lang="en-US" sz="2000" dirty="0">
                <a:latin typeface="+mn-lt"/>
              </a:rPr>
              <a:t>Ethereum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FA84D6-F9DA-3B45-92A6-CCF18E78C81C}"/>
              </a:ext>
            </a:extLst>
          </p:cNvPr>
          <p:cNvSpPr txBox="1"/>
          <p:nvPr/>
        </p:nvSpPr>
        <p:spPr>
          <a:xfrm>
            <a:off x="987479" y="4555670"/>
            <a:ext cx="2670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(watch for deposits)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8F9955-CB64-6F4B-B03F-22BC096A9530}"/>
              </a:ext>
            </a:extLst>
          </p:cNvPr>
          <p:cNvSpPr txBox="1"/>
          <p:nvPr/>
        </p:nvSpPr>
        <p:spPr>
          <a:xfrm>
            <a:off x="457200" y="320077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F5825A-9869-A144-83C7-049796BF0B38}"/>
              </a:ext>
            </a:extLst>
          </p:cNvPr>
          <p:cNvSpPr txBox="1"/>
          <p:nvPr/>
        </p:nvSpPr>
        <p:spPr>
          <a:xfrm>
            <a:off x="-111" y="3623396"/>
            <a:ext cx="1633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(lock 1 BTC)</a:t>
            </a:r>
          </a:p>
        </p:txBody>
      </p:sp>
    </p:spTree>
    <p:extLst>
      <p:ext uri="{BB962C8B-B14F-4D97-AF65-F5344CB8AC3E}">
        <p14:creationId xmlns:p14="http://schemas.microsoft.com/office/powerpoint/2010/main" val="371973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2" grpId="0"/>
      <p:bldP spid="32" grpId="1"/>
      <p:bldP spid="35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BEC23-FB9A-AF4D-894C-DE4783F1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Alice wants her 1 BTC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D449E-209D-3A41-977B-5CDC1DED6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906335"/>
            <a:ext cx="8229600" cy="49802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Moving 1 </a:t>
            </a:r>
            <a:r>
              <a:rPr lang="en-US" b="1" dirty="0" err="1"/>
              <a:t>wBTC</a:t>
            </a:r>
            <a:r>
              <a:rPr lang="en-US" b="1" dirty="0"/>
              <a:t> back to the Bitcoin network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316B5-2B38-834D-AD9A-A00FF073A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229" y="2460551"/>
            <a:ext cx="459941" cy="680386"/>
          </a:xfrm>
          <a:prstGeom prst="rect">
            <a:avLst/>
          </a:prstGeom>
        </p:spPr>
      </p:pic>
      <p:pic>
        <p:nvPicPr>
          <p:cNvPr id="5" name="Picture 2" descr="How Did the Bitcoin Logo Originate? - BC SystemsBC Systems">
            <a:extLst>
              <a:ext uri="{FF2B5EF4-FFF2-40B4-BE49-F238E27FC236}">
                <a16:creationId xmlns:a16="http://schemas.microsoft.com/office/drawing/2014/main" id="{ED71C898-C6A6-2946-9D30-D27A8DFC6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916" y="1544525"/>
            <a:ext cx="542923" cy="54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Ethereum - Wikipedia">
            <a:extLst>
              <a:ext uri="{FF2B5EF4-FFF2-40B4-BE49-F238E27FC236}">
                <a16:creationId xmlns:a16="http://schemas.microsoft.com/office/drawing/2014/main" id="{12A3C9CD-7576-6544-A73D-9983AE6EA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71" y="1503410"/>
            <a:ext cx="571499" cy="57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BD7619-98FE-334E-8FB6-48E3BBC21154}"/>
              </a:ext>
            </a:extLst>
          </p:cNvPr>
          <p:cNvSpPr/>
          <p:nvPr/>
        </p:nvSpPr>
        <p:spPr>
          <a:xfrm>
            <a:off x="2286000" y="2410993"/>
            <a:ext cx="971550" cy="7204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8B6778-D114-F94A-9BD8-97EBA4CA26DC}"/>
              </a:ext>
            </a:extLst>
          </p:cNvPr>
          <p:cNvCxnSpPr>
            <a:cxnSpLocks/>
          </p:cNvCxnSpPr>
          <p:nvPr/>
        </p:nvCxnSpPr>
        <p:spPr>
          <a:xfrm>
            <a:off x="4155620" y="1415935"/>
            <a:ext cx="0" cy="2403482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7B3633-BD73-1B40-B5CA-B6285DCDBFA7}"/>
              </a:ext>
            </a:extLst>
          </p:cNvPr>
          <p:cNvSpPr txBox="1"/>
          <p:nvPr/>
        </p:nvSpPr>
        <p:spPr>
          <a:xfrm>
            <a:off x="1972426" y="3088327"/>
            <a:ext cx="1689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custodian’s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BTC address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767CB-2B2A-754E-800C-56BEA21F3BA3}"/>
              </a:ext>
            </a:extLst>
          </p:cNvPr>
          <p:cNvGrpSpPr/>
          <p:nvPr/>
        </p:nvGrpSpPr>
        <p:grpSpPr>
          <a:xfrm>
            <a:off x="816427" y="2307147"/>
            <a:ext cx="1469573" cy="369332"/>
            <a:chOff x="1153885" y="2662535"/>
            <a:chExt cx="1959431" cy="492443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E000AE1-9BA4-0E48-9EB6-C3AAD4EBBB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3885" y="3076574"/>
              <a:ext cx="19594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D404FB-A6A0-5E48-A9F3-2E1930611693}"/>
                </a:ext>
              </a:extLst>
            </p:cNvPr>
            <p:cNvSpPr txBox="1"/>
            <p:nvPr/>
          </p:nvSpPr>
          <p:spPr>
            <a:xfrm>
              <a:off x="1630795" y="2662535"/>
              <a:ext cx="68437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1 ₿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892F71C-9317-A742-A412-31075ACE3A00}"/>
              </a:ext>
            </a:extLst>
          </p:cNvPr>
          <p:cNvSpPr txBox="1"/>
          <p:nvPr/>
        </p:nvSpPr>
        <p:spPr>
          <a:xfrm>
            <a:off x="2736813" y="2589018"/>
            <a:ext cx="513282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/>
              <a:t>1 ₿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8E7C94-C1BC-B646-AB60-F29ADCCF43E8}"/>
              </a:ext>
            </a:extLst>
          </p:cNvPr>
          <p:cNvSpPr/>
          <p:nvPr/>
        </p:nvSpPr>
        <p:spPr>
          <a:xfrm>
            <a:off x="4684183" y="2446596"/>
            <a:ext cx="971550" cy="7204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EF533D-3866-8B49-AE96-8DA0025DC07E}"/>
              </a:ext>
            </a:extLst>
          </p:cNvPr>
          <p:cNvSpPr txBox="1"/>
          <p:nvPr/>
        </p:nvSpPr>
        <p:spPr>
          <a:xfrm>
            <a:off x="4343397" y="3205201"/>
            <a:ext cx="208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bridge contract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92B3249-FAD8-E144-BDA8-75F2C8BD81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52060" y="2460551"/>
            <a:ext cx="459941" cy="680386"/>
          </a:xfrm>
          <a:prstGeom prst="rect">
            <a:avLst/>
          </a:prstGeom>
        </p:spPr>
      </p:pic>
      <p:pic>
        <p:nvPicPr>
          <p:cNvPr id="27" name="Picture 4" descr="Bank clipart bank clip art image - Clipartix">
            <a:extLst>
              <a:ext uri="{FF2B5EF4-FFF2-40B4-BE49-F238E27FC236}">
                <a16:creationId xmlns:a16="http://schemas.microsoft.com/office/drawing/2014/main" id="{4FEA8FE9-0C3F-5C41-A781-726891516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t="2567" r="11325"/>
          <a:stretch/>
        </p:blipFill>
        <p:spPr bwMode="auto">
          <a:xfrm>
            <a:off x="3564267" y="3992728"/>
            <a:ext cx="1095422" cy="10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E4FCFA4-E2C7-3B42-A2D0-8FD69EA37111}"/>
              </a:ext>
            </a:extLst>
          </p:cNvPr>
          <p:cNvSpPr txBox="1"/>
          <p:nvPr/>
        </p:nvSpPr>
        <p:spPr>
          <a:xfrm>
            <a:off x="4571998" y="4555670"/>
            <a:ext cx="1396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custodian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986E19-9905-514F-A502-50010E3FF745}"/>
              </a:ext>
            </a:extLst>
          </p:cNvPr>
          <p:cNvSpPr txBox="1"/>
          <p:nvPr/>
        </p:nvSpPr>
        <p:spPr>
          <a:xfrm>
            <a:off x="170201" y="3172445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1 </a:t>
            </a:r>
            <a:r>
              <a:rPr lang="en-US" sz="2000" dirty="0">
                <a:latin typeface="+mn-lt"/>
              </a:rPr>
              <a:t>₿</a:t>
            </a:r>
            <a:endParaRPr lang="en-US" dirty="0">
              <a:latin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3735E0-7140-464D-8DFA-624002843A0A}"/>
              </a:ext>
            </a:extLst>
          </p:cNvPr>
          <p:cNvSpPr txBox="1"/>
          <p:nvPr/>
        </p:nvSpPr>
        <p:spPr>
          <a:xfrm>
            <a:off x="115747" y="2042401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EF0C4E-EFE1-3040-9A96-0E7D0B6480E5}"/>
              </a:ext>
            </a:extLst>
          </p:cNvPr>
          <p:cNvSpPr txBox="1"/>
          <p:nvPr/>
        </p:nvSpPr>
        <p:spPr>
          <a:xfrm>
            <a:off x="7939256" y="178341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Alice on</a:t>
            </a:r>
          </a:p>
          <a:p>
            <a:pPr algn="ctr"/>
            <a:r>
              <a:rPr lang="en-US" sz="2000" dirty="0">
                <a:latin typeface="+mn-lt"/>
              </a:rPr>
              <a:t>Ethereum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FA84D6-F9DA-3B45-92A6-CCF18E78C81C}"/>
              </a:ext>
            </a:extLst>
          </p:cNvPr>
          <p:cNvSpPr txBox="1"/>
          <p:nvPr/>
        </p:nvSpPr>
        <p:spPr>
          <a:xfrm>
            <a:off x="4625654" y="4114090"/>
            <a:ext cx="2330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(watch for burns)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236682-BCFB-1F4B-9CD6-E81D26725E96}"/>
              </a:ext>
            </a:extLst>
          </p:cNvPr>
          <p:cNvGrpSpPr/>
          <p:nvPr/>
        </p:nvGrpSpPr>
        <p:grpSpPr>
          <a:xfrm>
            <a:off x="5650705" y="2294165"/>
            <a:ext cx="2535330" cy="814069"/>
            <a:chOff x="7686674" y="2645228"/>
            <a:chExt cx="3380440" cy="1085427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4CBDA45-B41C-114F-8C48-B57D7E4949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6674" y="3124200"/>
              <a:ext cx="3380440" cy="142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8B5452-895F-FE41-884F-35592CE8A7C6}"/>
                </a:ext>
              </a:extLst>
            </p:cNvPr>
            <p:cNvSpPr txBox="1"/>
            <p:nvPr/>
          </p:nvSpPr>
          <p:spPr>
            <a:xfrm>
              <a:off x="8080442" y="2645228"/>
              <a:ext cx="2492563" cy="1085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burn my 1 </a:t>
              </a:r>
              <a:r>
                <a:rPr lang="en-US" sz="2000" dirty="0" err="1">
                  <a:latin typeface="+mn-lt"/>
                </a:rPr>
                <a:t>wBTC</a:t>
              </a:r>
              <a:endParaRPr lang="en-US" sz="2000" dirty="0">
                <a:latin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dirty="0">
                  <a:latin typeface="+mn-lt"/>
                </a:rPr>
                <a:t>(signed)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CEDFD6-38B0-254B-9E2A-D06636AB6F38}"/>
              </a:ext>
            </a:extLst>
          </p:cNvPr>
          <p:cNvGrpSpPr/>
          <p:nvPr/>
        </p:nvGrpSpPr>
        <p:grpSpPr>
          <a:xfrm flipH="1">
            <a:off x="3314699" y="2163538"/>
            <a:ext cx="1243946" cy="1865541"/>
            <a:chOff x="4856506" y="2427512"/>
            <a:chExt cx="1658594" cy="2487388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4795794-E966-6E45-8209-1AC0F6CC97E7}"/>
                </a:ext>
              </a:extLst>
            </p:cNvPr>
            <p:cNvSpPr/>
            <p:nvPr/>
          </p:nvSpPr>
          <p:spPr>
            <a:xfrm>
              <a:off x="5244850" y="3248025"/>
              <a:ext cx="1270250" cy="1666875"/>
            </a:xfrm>
            <a:custGeom>
              <a:avLst/>
              <a:gdLst>
                <a:gd name="connsiteX0" fmla="*/ 12950 w 1270250"/>
                <a:gd name="connsiteY0" fmla="*/ 1666875 h 1666875"/>
                <a:gd name="connsiteX1" fmla="*/ 27238 w 1270250"/>
                <a:gd name="connsiteY1" fmla="*/ 695325 h 1666875"/>
                <a:gd name="connsiteX2" fmla="*/ 255838 w 1270250"/>
                <a:gd name="connsiteY2" fmla="*/ 95250 h 1666875"/>
                <a:gd name="connsiteX3" fmla="*/ 1270250 w 1270250"/>
                <a:gd name="connsiteY3" fmla="*/ 9525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50" h="1666875">
                  <a:moveTo>
                    <a:pt x="12950" y="1666875"/>
                  </a:moveTo>
                  <a:cubicBezTo>
                    <a:pt x="-147" y="1312068"/>
                    <a:pt x="-13243" y="957262"/>
                    <a:pt x="27238" y="695325"/>
                  </a:cubicBezTo>
                  <a:cubicBezTo>
                    <a:pt x="67719" y="433388"/>
                    <a:pt x="48669" y="209550"/>
                    <a:pt x="255838" y="95250"/>
                  </a:cubicBezTo>
                  <a:cubicBezTo>
                    <a:pt x="463007" y="-19050"/>
                    <a:pt x="866628" y="-4763"/>
                    <a:pt x="1270250" y="9525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18428EC-01B8-5F4E-A1AB-3F7A8F55AC9E}"/>
                </a:ext>
              </a:extLst>
            </p:cNvPr>
            <p:cNvSpPr txBox="1"/>
            <p:nvPr/>
          </p:nvSpPr>
          <p:spPr>
            <a:xfrm>
              <a:off x="4856506" y="2427512"/>
              <a:ext cx="1591461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/>
                <a:t>Bitcoin Tx</a:t>
              </a:r>
            </a:p>
            <a:p>
              <a:pPr algn="ctr"/>
              <a:r>
                <a:rPr lang="en-US" sz="1800" dirty="0"/>
                <a:t>(signed)</a:t>
              </a:r>
            </a:p>
          </p:txBody>
        </p:sp>
      </p:grpSp>
      <p:pic>
        <p:nvPicPr>
          <p:cNvPr id="42" name="Picture 2" descr="Fire Clipart">
            <a:extLst>
              <a:ext uri="{FF2B5EF4-FFF2-40B4-BE49-F238E27FC236}">
                <a16:creationId xmlns:a16="http://schemas.microsoft.com/office/drawing/2014/main" id="{308F4557-0502-9942-82E2-B42142B4E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208" y="2489308"/>
            <a:ext cx="459626" cy="65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F9B59A3-7C2A-3D4D-963C-9DED5CF34BA2}"/>
              </a:ext>
            </a:extLst>
          </p:cNvPr>
          <p:cNvSpPr txBox="1"/>
          <p:nvPr/>
        </p:nvSpPr>
        <p:spPr>
          <a:xfrm>
            <a:off x="-111" y="3672383"/>
            <a:ext cx="192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(1 BTC unlocked)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8C0A903-EF6F-9D44-AD16-EA92BD90DBED}"/>
              </a:ext>
            </a:extLst>
          </p:cNvPr>
          <p:cNvSpPr/>
          <p:nvPr/>
        </p:nvSpPr>
        <p:spPr>
          <a:xfrm>
            <a:off x="4332588" y="1525717"/>
            <a:ext cx="1970814" cy="612648"/>
          </a:xfrm>
          <a:prstGeom prst="wedgeRoundRectCallout">
            <a:avLst>
              <a:gd name="adj1" fmla="val -5920"/>
              <a:gd name="adj2" fmla="val 97148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deduct 1 </a:t>
            </a:r>
            <a:r>
              <a:rPr lang="en-US" sz="2000" dirty="0" err="1">
                <a:solidFill>
                  <a:schemeClr val="tx1"/>
                </a:solidFill>
              </a:rPr>
              <a:t>wBTC</a:t>
            </a:r>
            <a:r>
              <a:rPr lang="en-US" sz="2000" dirty="0">
                <a:solidFill>
                  <a:schemeClr val="tx1"/>
                </a:solidFill>
              </a:rPr>
              <a:t> 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from Alice</a:t>
            </a:r>
          </a:p>
        </p:txBody>
      </p:sp>
    </p:spTree>
    <p:extLst>
      <p:ext uri="{BB962C8B-B14F-4D97-AF65-F5344CB8AC3E}">
        <p14:creationId xmlns:p14="http://schemas.microsoft.com/office/powerpoint/2010/main" val="219122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2" grpId="0"/>
      <p:bldP spid="35" grpId="0"/>
      <p:bldP spid="43" grpId="0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F2A3-209A-9846-9EC6-38D3032F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wBTC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7F791-8B8D-CF43-B8EA-471F822EA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92" y="1476596"/>
            <a:ext cx="7596415" cy="1222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04A528-74D7-FB4E-B182-172F64BA7A87}"/>
              </a:ext>
            </a:extLst>
          </p:cNvPr>
          <p:cNvSpPr txBox="1"/>
          <p:nvPr/>
        </p:nvSpPr>
        <p:spPr>
          <a:xfrm>
            <a:off x="326571" y="975658"/>
            <a:ext cx="3639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Example   BTC ⇾ Ethereum: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66BA6-3BF9-7442-95BC-7A520B5DBB83}"/>
              </a:ext>
            </a:extLst>
          </p:cNvPr>
          <p:cNvSpPr txBox="1"/>
          <p:nvPr/>
        </p:nvSpPr>
        <p:spPr>
          <a:xfrm>
            <a:off x="4131128" y="1340429"/>
            <a:ext cx="2742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(Bitcoin Tx:   ≈4,000 BTC)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FB29A-C542-3B4A-BEC9-FB5FE55744B7}"/>
              </a:ext>
            </a:extLst>
          </p:cNvPr>
          <p:cNvSpPr txBox="1"/>
          <p:nvPr/>
        </p:nvSpPr>
        <p:spPr>
          <a:xfrm>
            <a:off x="4230387" y="2011712"/>
            <a:ext cx="1891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(Ethereum Tx:  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34DEB-E6CF-854B-B331-E60B438E740F}"/>
              </a:ext>
            </a:extLst>
          </p:cNvPr>
          <p:cNvSpPr txBox="1"/>
          <p:nvPr/>
        </p:nvSpPr>
        <p:spPr>
          <a:xfrm>
            <a:off x="326571" y="2906762"/>
            <a:ext cx="2224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Why two hours?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2F140-74E1-C541-B2F4-E60D032FD408}"/>
              </a:ext>
            </a:extLst>
          </p:cNvPr>
          <p:cNvSpPr txBox="1"/>
          <p:nvPr/>
        </p:nvSpPr>
        <p:spPr>
          <a:xfrm>
            <a:off x="3118255" y="2906762"/>
            <a:ext cx="390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… make sure no Bitcoin re-org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CE7536-08A6-EA45-8D62-40A7F491BD8F}"/>
              </a:ext>
            </a:extLst>
          </p:cNvPr>
          <p:cNvSpPr/>
          <p:nvPr/>
        </p:nvSpPr>
        <p:spPr>
          <a:xfrm>
            <a:off x="773792" y="1373088"/>
            <a:ext cx="7596415" cy="126670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F24E5F-5B1A-F24E-B1E0-EA71B5EBD3AD}"/>
              </a:ext>
            </a:extLst>
          </p:cNvPr>
          <p:cNvGrpSpPr/>
          <p:nvPr/>
        </p:nvGrpSpPr>
        <p:grpSpPr>
          <a:xfrm>
            <a:off x="671316" y="3635397"/>
            <a:ext cx="3640522" cy="1338942"/>
            <a:chOff x="671316" y="3635397"/>
            <a:chExt cx="3640522" cy="133894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8198C54-B470-A848-916C-D6EA7AA61703}"/>
                </a:ext>
              </a:extLst>
            </p:cNvPr>
            <p:cNvGrpSpPr/>
            <p:nvPr/>
          </p:nvGrpSpPr>
          <p:grpSpPr>
            <a:xfrm>
              <a:off x="671316" y="3635397"/>
              <a:ext cx="3640522" cy="1338942"/>
              <a:chOff x="5385549" y="1091403"/>
              <a:chExt cx="3640522" cy="133894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6D5988C-8C58-7D49-A047-D110FD426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5549" y="1091403"/>
                <a:ext cx="3640522" cy="1338942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96ADDF-9F77-E64A-AF73-D65F1BCFB6E3}"/>
                  </a:ext>
                </a:extLst>
              </p:cNvPr>
              <p:cNvSpPr txBox="1"/>
              <p:nvPr/>
            </p:nvSpPr>
            <p:spPr>
              <a:xfrm>
                <a:off x="7026191" y="1222035"/>
                <a:ext cx="14260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Nov. 2021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A9096-4105-E344-91E0-2E4ED00F9AB0}"/>
                </a:ext>
              </a:extLst>
            </p:cNvPr>
            <p:cNvSpPr/>
            <p:nvPr/>
          </p:nvSpPr>
          <p:spPr>
            <a:xfrm>
              <a:off x="671316" y="3707635"/>
              <a:ext cx="3559071" cy="126670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D024EC3-3E35-4046-B782-FBDAA3306218}"/>
              </a:ext>
            </a:extLst>
          </p:cNvPr>
          <p:cNvSpPr txBox="1"/>
          <p:nvPr/>
        </p:nvSpPr>
        <p:spPr>
          <a:xfrm>
            <a:off x="4748156" y="3879322"/>
            <a:ext cx="425090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The problem:   trusted custodian</a:t>
            </a:r>
          </a:p>
          <a:p>
            <a:pPr algn="l">
              <a:spcBef>
                <a:spcPts val="1800"/>
              </a:spcBef>
            </a:pPr>
            <a:r>
              <a:rPr lang="en-US" dirty="0">
                <a:latin typeface="+mn-lt"/>
              </a:rPr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33076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3861F-5490-DD49-B72A-6CBB083E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tBTC</a:t>
            </a:r>
            <a:r>
              <a:rPr lang="en-US" sz="3600" dirty="0"/>
              <a:t>:  no single point of 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9EB5E-F62A-7C40-AFD1-A6221224E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507186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Alice requests to mint </a:t>
            </a:r>
            <a:r>
              <a:rPr lang="en-US" dirty="0" err="1"/>
              <a:t>tBTC</a:t>
            </a:r>
            <a:r>
              <a:rPr lang="en-US" dirty="0"/>
              <a:t>:  </a:t>
            </a:r>
          </a:p>
          <a:p>
            <a:pPr marL="0" indent="0">
              <a:buNone/>
            </a:pPr>
            <a:r>
              <a:rPr lang="en-US" dirty="0"/>
              <a:t>	random three registered custodians are selected and </a:t>
            </a:r>
            <a:br>
              <a:rPr lang="en-US" dirty="0"/>
            </a:br>
            <a:r>
              <a:rPr lang="en-US" dirty="0"/>
              <a:t>			they generate P2PKH Bitcoin address for Alice</a:t>
            </a:r>
          </a:p>
          <a:p>
            <a:pPr marL="0" indent="0">
              <a:buNone/>
            </a:pPr>
            <a:r>
              <a:rPr lang="en-US" dirty="0"/>
              <a:t>	signing key is 3-out-of-3 secret shared among three</a:t>
            </a:r>
          </a:p>
          <a:p>
            <a:pPr marL="0" indent="0">
              <a:buNone/>
            </a:pPr>
            <a:r>
              <a:rPr lang="en-US" dirty="0"/>
              <a:t>			(all three must cooperate to sign a Tx)</a:t>
            </a:r>
          </a:p>
          <a:p>
            <a:pPr marL="0" indent="0">
              <a:buNone/>
            </a:pPr>
            <a:r>
              <a:rPr lang="en-US" dirty="0"/>
              <a:t>	Alice sends BTC to P2PKH address, and received </a:t>
            </a:r>
            <a:r>
              <a:rPr lang="en-US" dirty="0" err="1"/>
              <a:t>tBTC</a:t>
            </a:r>
            <a:r>
              <a:rPr lang="en-US" dirty="0"/>
              <a:t>.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dirty="0"/>
              <a:t>Custodians must lock 1.5x ETH stake for the BTC they manage</a:t>
            </a:r>
          </a:p>
          <a:p>
            <a:r>
              <a:rPr lang="en-US" dirty="0"/>
              <a:t>If locked BTC is lost, Alice can claim staked ETH on Ethereum.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399449-4E5D-964C-9B9B-10A5569223A3}"/>
              </a:ext>
            </a:extLst>
          </p:cNvPr>
          <p:cNvSpPr/>
          <p:nvPr/>
        </p:nvSpPr>
        <p:spPr>
          <a:xfrm>
            <a:off x="457200" y="1200151"/>
            <a:ext cx="7935686" cy="26370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7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9C223-47CE-514C-ADDF-DB849332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Bridging smart chains  (with </a:t>
            </a:r>
            <a:r>
              <a:rPr lang="en-US" sz="3600" dirty="0" err="1"/>
              <a:t>Dapp</a:t>
            </a:r>
            <a:r>
              <a:rPr lang="en-US" sz="3600" dirty="0"/>
              <a:t> support)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A1E5D4-2E0C-DF43-BA07-4F3DA9201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340" y="1200151"/>
            <a:ext cx="2726871" cy="23594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very active area:</a:t>
            </a:r>
          </a:p>
          <a:p>
            <a:r>
              <a:rPr lang="en-US" dirty="0"/>
              <a:t>Many super interesting ideas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C9BC3-154F-7240-B97A-27E23513F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371" y="1200151"/>
            <a:ext cx="5547289" cy="3145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AB3081-926B-DD4D-83C7-B9842078856A}"/>
              </a:ext>
            </a:extLst>
          </p:cNvPr>
          <p:cNvSpPr txBox="1"/>
          <p:nvPr/>
        </p:nvSpPr>
        <p:spPr>
          <a:xfrm>
            <a:off x="3557126" y="4480972"/>
            <a:ext cx="512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https://</a:t>
            </a:r>
            <a:r>
              <a:rPr lang="en-US" sz="1400" dirty="0" err="1">
                <a:latin typeface="+mn-lt"/>
              </a:rPr>
              <a:t>medium.com</a:t>
            </a:r>
            <a:r>
              <a:rPr lang="en-US" sz="1400" dirty="0">
                <a:latin typeface="+mn-lt"/>
              </a:rPr>
              <a:t>/1kxnetwork/blockchain-bridges-5db6afac44f8</a:t>
            </a:r>
          </a:p>
        </p:txBody>
      </p:sp>
    </p:spTree>
    <p:extLst>
      <p:ext uri="{BB962C8B-B14F-4D97-AF65-F5344CB8AC3E}">
        <p14:creationId xmlns:p14="http://schemas.microsoft.com/office/powerpoint/2010/main" val="1477252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F26D-AE2D-0442-9E10-E6E7BE647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types of bridges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72486-2EA7-6449-A240-D7111162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Type 1:   a lock-and-mint bridge</a:t>
            </a:r>
          </a:p>
          <a:p>
            <a:pPr>
              <a:tabLst>
                <a:tab pos="1819275" algn="l"/>
              </a:tabLst>
            </a:pPr>
            <a:r>
              <a:rPr lang="en-US" sz="2000" dirty="0"/>
              <a:t>SRC ⇾ DEST:	user locks funds on SRC side, </a:t>
            </a:r>
            <a:br>
              <a:rPr lang="en-US" sz="2000" dirty="0"/>
            </a:br>
            <a:r>
              <a:rPr lang="en-US" sz="2000" dirty="0"/>
              <a:t>	wrapped tokens are minted on the DEST side</a:t>
            </a:r>
          </a:p>
          <a:p>
            <a:pPr>
              <a:tabLst>
                <a:tab pos="1819275" algn="l"/>
              </a:tabLst>
            </a:pPr>
            <a:r>
              <a:rPr lang="en-US" sz="2000" dirty="0"/>
              <a:t>DEST ⇾ SRC:	funds are burned on the DEST side, </a:t>
            </a:r>
            <a:br>
              <a:rPr lang="en-US" sz="2000" dirty="0"/>
            </a:br>
            <a:r>
              <a:rPr lang="en-US" sz="2000" dirty="0"/>
              <a:t>	and released from lock on the SRC Side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Type 2:   a liquidity pool bridge</a:t>
            </a:r>
          </a:p>
          <a:p>
            <a:r>
              <a:rPr lang="en-US" sz="2000" dirty="0"/>
              <a:t>Liquidity providers provide liquidity on both sides</a:t>
            </a:r>
          </a:p>
          <a:p>
            <a:pPr>
              <a:tabLst>
                <a:tab pos="1819275" algn="l"/>
              </a:tabLst>
            </a:pPr>
            <a:r>
              <a:rPr lang="en-US" sz="2000" dirty="0"/>
              <a:t>SRC ⇾ DEST:	user sends funds on SRC side, </a:t>
            </a:r>
            <a:br>
              <a:rPr lang="en-US" sz="2000" dirty="0"/>
            </a:br>
            <a:r>
              <a:rPr lang="en-US" sz="2000" dirty="0"/>
              <a:t>	equivalent amount released from pool on DEST side</a:t>
            </a:r>
          </a:p>
        </p:txBody>
      </p:sp>
    </p:spTree>
    <p:extLst>
      <p:ext uri="{BB962C8B-B14F-4D97-AF65-F5344CB8AC3E}">
        <p14:creationId xmlns:p14="http://schemas.microsoft.com/office/powerpoint/2010/main" val="3089631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9C223-47CE-514C-ADDF-DB849332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Bridging smart chains  (with </a:t>
            </a:r>
            <a:r>
              <a:rPr lang="en-US" sz="3600" dirty="0" err="1"/>
              <a:t>Dapp</a:t>
            </a:r>
            <a:r>
              <a:rPr lang="en-US" sz="3600" dirty="0"/>
              <a:t> support)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A1E5D4-2E0C-DF43-BA07-4F3DA9201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6862"/>
            <a:ext cx="8229600" cy="62309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 1</a:t>
            </a:r>
            <a:r>
              <a:rPr lang="en-US" dirty="0"/>
              <a:t>  (hard):   a secure cross-chain messaging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426DC-0928-D047-B12B-844F669987F5}"/>
              </a:ext>
            </a:extLst>
          </p:cNvPr>
          <p:cNvSpPr txBox="1"/>
          <p:nvPr/>
        </p:nvSpPr>
        <p:spPr>
          <a:xfrm>
            <a:off x="354096" y="4379056"/>
            <a:ext cx="7094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Step 2</a:t>
            </a:r>
            <a:r>
              <a:rPr lang="en-US" dirty="0">
                <a:latin typeface="+mn-lt"/>
              </a:rPr>
              <a:t>  (easier):   build a bridge using messaging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98615B-212E-0A47-BF11-6A6A5103EACA}"/>
              </a:ext>
            </a:extLst>
          </p:cNvPr>
          <p:cNvSpPr/>
          <p:nvPr/>
        </p:nvSpPr>
        <p:spPr>
          <a:xfrm>
            <a:off x="909724" y="1575591"/>
            <a:ext cx="7515819" cy="778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Source</a:t>
            </a:r>
            <a:br>
              <a:rPr lang="en-US" dirty="0"/>
            </a:br>
            <a:r>
              <a:rPr lang="en-US" dirty="0"/>
              <a:t>Chain 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963EC1-E07D-7D4E-BBD7-87BF7E7624DE}"/>
              </a:ext>
            </a:extLst>
          </p:cNvPr>
          <p:cNvSpPr/>
          <p:nvPr/>
        </p:nvSpPr>
        <p:spPr>
          <a:xfrm>
            <a:off x="2530927" y="1712398"/>
            <a:ext cx="1126672" cy="5047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DAPP-X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7C4157-F442-C548-AD88-E15459971D2E}"/>
              </a:ext>
            </a:extLst>
          </p:cNvPr>
          <p:cNvSpPr/>
          <p:nvPr/>
        </p:nvSpPr>
        <p:spPr>
          <a:xfrm>
            <a:off x="5832789" y="1721924"/>
            <a:ext cx="1126672" cy="5047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relayer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B5442D-D7A3-DF44-8A12-4A57A45976E5}"/>
              </a:ext>
            </a:extLst>
          </p:cNvPr>
          <p:cNvSpPr/>
          <p:nvPr/>
        </p:nvSpPr>
        <p:spPr>
          <a:xfrm>
            <a:off x="889906" y="3118753"/>
            <a:ext cx="7535637" cy="778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Target</a:t>
            </a:r>
            <a:br>
              <a:rPr lang="en-US" dirty="0"/>
            </a:br>
            <a:r>
              <a:rPr lang="en-US" dirty="0"/>
              <a:t>Chain 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AB3A8-4B19-EC42-9E4E-4B878972DE6A}"/>
              </a:ext>
            </a:extLst>
          </p:cNvPr>
          <p:cNvSpPr/>
          <p:nvPr/>
        </p:nvSpPr>
        <p:spPr>
          <a:xfrm>
            <a:off x="2511109" y="3255560"/>
            <a:ext cx="1126672" cy="5047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DAPP-Y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4D87BA-C6AC-FD41-BC60-9A498C789CFF}"/>
              </a:ext>
            </a:extLst>
          </p:cNvPr>
          <p:cNvSpPr/>
          <p:nvPr/>
        </p:nvSpPr>
        <p:spPr>
          <a:xfrm>
            <a:off x="5812971" y="3265086"/>
            <a:ext cx="1126672" cy="5047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relayer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D7EC36-E146-B146-9488-8B1EA10CF457}"/>
              </a:ext>
            </a:extLst>
          </p:cNvPr>
          <p:cNvGrpSpPr/>
          <p:nvPr/>
        </p:nvGrpSpPr>
        <p:grpSpPr>
          <a:xfrm>
            <a:off x="3657599" y="1556008"/>
            <a:ext cx="2175190" cy="806375"/>
            <a:chOff x="3657599" y="1604998"/>
            <a:chExt cx="2175190" cy="80637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F967714-03D4-1641-BFC6-D615432DAD6B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3657599" y="1964757"/>
              <a:ext cx="2175190" cy="95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98DB61-7842-D540-9CE3-1C39661AA86E}"/>
                </a:ext>
              </a:extLst>
            </p:cNvPr>
            <p:cNvSpPr txBox="1"/>
            <p:nvPr/>
          </p:nvSpPr>
          <p:spPr>
            <a:xfrm>
              <a:off x="3747812" y="1604998"/>
              <a:ext cx="2000996" cy="806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latin typeface="+mn-lt"/>
                </a:rPr>
                <a:t>message to Y </a:t>
              </a:r>
            </a:p>
            <a:p>
              <a:pPr algn="ctr">
                <a:lnSpc>
                  <a:spcPct val="120000"/>
                </a:lnSpc>
              </a:pPr>
              <a:r>
                <a:rPr lang="en-US" sz="2000" dirty="0">
                  <a:latin typeface="+mn-lt"/>
                </a:rPr>
                <a:t>on chain T:   </a:t>
              </a:r>
              <a:r>
                <a:rPr lang="en-US" sz="2000" b="1" dirty="0">
                  <a:latin typeface="+mn-lt"/>
                </a:rPr>
                <a:t>data</a:t>
              </a:r>
              <a:r>
                <a:rPr lang="en-US" sz="2000" dirty="0">
                  <a:latin typeface="+mn-lt"/>
                </a:rPr>
                <a:t> 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3837A6-37DB-3C49-99BA-BA4EF401B5BE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6376307" y="2226642"/>
            <a:ext cx="19818" cy="1038444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B87375-DC41-6341-9E28-233D1749E795}"/>
              </a:ext>
            </a:extLst>
          </p:cNvPr>
          <p:cNvGrpSpPr/>
          <p:nvPr/>
        </p:nvGrpSpPr>
        <p:grpSpPr>
          <a:xfrm>
            <a:off x="3623581" y="3111020"/>
            <a:ext cx="2175190" cy="806375"/>
            <a:chOff x="3657599" y="1765096"/>
            <a:chExt cx="2175190" cy="80637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672ED0C-CAC4-D546-9652-F472976BB8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599" y="2193363"/>
              <a:ext cx="2175190" cy="95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125CF0-D17E-654A-92B5-63511A7992FD}"/>
                </a:ext>
              </a:extLst>
            </p:cNvPr>
            <p:cNvSpPr txBox="1"/>
            <p:nvPr/>
          </p:nvSpPr>
          <p:spPr>
            <a:xfrm>
              <a:off x="3762248" y="1765096"/>
              <a:ext cx="2011384" cy="806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latin typeface="+mn-lt"/>
                </a:rPr>
                <a:t>message from X </a:t>
              </a:r>
            </a:p>
            <a:p>
              <a:pPr algn="ctr">
                <a:lnSpc>
                  <a:spcPct val="120000"/>
                </a:lnSpc>
              </a:pPr>
              <a:r>
                <a:rPr lang="en-US" sz="2000" dirty="0">
                  <a:latin typeface="+mn-lt"/>
                </a:rPr>
                <a:t>on chain S:   </a:t>
              </a:r>
              <a:r>
                <a:rPr lang="en-US" sz="2000" b="1" dirty="0">
                  <a:latin typeface="+mn-lt"/>
                </a:rPr>
                <a:t>data</a:t>
              </a:r>
              <a:r>
                <a:rPr lang="en-US" sz="2000" dirty="0">
                  <a:latin typeface="+mn-lt"/>
                </a:rPr>
                <a:t> </a:t>
              </a:r>
            </a:p>
          </p:txBody>
        </p:sp>
      </p:grp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FA766EC7-DE91-6346-A63C-401FE89560D2}"/>
              </a:ext>
            </a:extLst>
          </p:cNvPr>
          <p:cNvSpPr/>
          <p:nvPr/>
        </p:nvSpPr>
        <p:spPr>
          <a:xfrm>
            <a:off x="1708436" y="2518857"/>
            <a:ext cx="1644981" cy="439111"/>
          </a:xfrm>
          <a:prstGeom prst="wedgeRoundRectCallout">
            <a:avLst>
              <a:gd name="adj1" fmla="val 25821"/>
              <a:gd name="adj2" fmla="val 125715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believe 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925D55-95C0-B143-8CB7-67F88771966A}"/>
              </a:ext>
            </a:extLst>
          </p:cNvPr>
          <p:cNvSpPr txBox="1"/>
          <p:nvPr/>
        </p:nvSpPr>
        <p:spPr>
          <a:xfrm>
            <a:off x="6898159" y="1774228"/>
            <a:ext cx="1205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(contract)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1C2639-DA20-2546-830E-8415CDBE0483}"/>
              </a:ext>
            </a:extLst>
          </p:cNvPr>
          <p:cNvSpPr txBox="1"/>
          <p:nvPr/>
        </p:nvSpPr>
        <p:spPr>
          <a:xfrm>
            <a:off x="6881830" y="3322903"/>
            <a:ext cx="1205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(contract)</a:t>
            </a:r>
          </a:p>
        </p:txBody>
      </p:sp>
    </p:spTree>
    <p:extLst>
      <p:ext uri="{BB962C8B-B14F-4D97-AF65-F5344CB8AC3E}">
        <p14:creationId xmlns:p14="http://schemas.microsoft.com/office/powerpoint/2010/main" val="138188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689C-7EDD-AB4B-9D88-D01DFA3DF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Recap:   </a:t>
            </a:r>
            <a:r>
              <a:rPr lang="en-US" dirty="0" err="1"/>
              <a:t>zkRollup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70EA72-D5B3-CC45-9742-8BE740C9485B}"/>
              </a:ext>
            </a:extLst>
          </p:cNvPr>
          <p:cNvGrpSpPr/>
          <p:nvPr/>
        </p:nvGrpSpPr>
        <p:grpSpPr>
          <a:xfrm>
            <a:off x="3463964" y="1004407"/>
            <a:ext cx="1764970" cy="1261639"/>
            <a:chOff x="2845588" y="2896625"/>
            <a:chExt cx="1764970" cy="12616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0D3825-D168-A54B-89DB-CAAC10623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8482" y="3372327"/>
              <a:ext cx="602551" cy="78593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FBB447-2DCD-C54A-986F-6B7D46FC57CE}"/>
                </a:ext>
              </a:extLst>
            </p:cNvPr>
            <p:cNvSpPr txBox="1"/>
            <p:nvPr/>
          </p:nvSpPr>
          <p:spPr>
            <a:xfrm>
              <a:off x="2845588" y="2896625"/>
              <a:ext cx="17649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rollup server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F0FD7B9-73AF-C84B-ADB7-233159236A97}"/>
              </a:ext>
            </a:extLst>
          </p:cNvPr>
          <p:cNvSpPr txBox="1"/>
          <p:nvPr/>
        </p:nvSpPr>
        <p:spPr>
          <a:xfrm>
            <a:off x="2400546" y="3784078"/>
            <a:ext cx="938077" cy="11387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Alice: </a:t>
            </a:r>
          </a:p>
          <a:p>
            <a:pPr algn="l"/>
            <a:r>
              <a:rPr lang="en-US" dirty="0">
                <a:latin typeface="+mn-lt"/>
              </a:rPr>
              <a:t>  </a:t>
            </a:r>
            <a:r>
              <a:rPr lang="en-US" sz="2000" dirty="0">
                <a:latin typeface="+mn-lt"/>
              </a:rPr>
              <a:t>5 DAI</a:t>
            </a:r>
          </a:p>
          <a:p>
            <a:pPr algn="l"/>
            <a:r>
              <a:rPr lang="en-US" sz="2000" dirty="0">
                <a:latin typeface="+mn-lt"/>
              </a:rPr>
              <a:t>  </a:t>
            </a:r>
            <a:r>
              <a:rPr lang="en-US" sz="2000" b="1" dirty="0">
                <a:latin typeface="+mn-lt"/>
              </a:rPr>
              <a:t>1 ETH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82ACE-B651-B142-8179-2B8F5556BC35}"/>
              </a:ext>
            </a:extLst>
          </p:cNvPr>
          <p:cNvSpPr txBox="1"/>
          <p:nvPr/>
        </p:nvSpPr>
        <p:spPr>
          <a:xfrm>
            <a:off x="3601599" y="3784078"/>
            <a:ext cx="920445" cy="11387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Bob: </a:t>
            </a:r>
          </a:p>
          <a:p>
            <a:pPr algn="l"/>
            <a:r>
              <a:rPr lang="en-US" dirty="0">
                <a:latin typeface="+mn-lt"/>
              </a:rPr>
              <a:t>  </a:t>
            </a:r>
            <a:r>
              <a:rPr lang="en-US" sz="2000" b="1" dirty="0">
                <a:latin typeface="+mn-lt"/>
              </a:rPr>
              <a:t>3 ETH</a:t>
            </a:r>
          </a:p>
          <a:p>
            <a:pPr algn="l"/>
            <a:r>
              <a:rPr lang="en-US" sz="2000" b="1" dirty="0">
                <a:latin typeface="+mn-lt"/>
              </a:rPr>
              <a:t>  2 BAT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12BD64-A54D-8145-BABF-2460DA532060}"/>
              </a:ext>
            </a:extLst>
          </p:cNvPr>
          <p:cNvSpPr txBox="1"/>
          <p:nvPr/>
        </p:nvSpPr>
        <p:spPr>
          <a:xfrm>
            <a:off x="4586087" y="3891799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4408A-6415-EF46-9D81-6DF51B738DC8}"/>
              </a:ext>
            </a:extLst>
          </p:cNvPr>
          <p:cNvSpPr txBox="1"/>
          <p:nvPr/>
        </p:nvSpPr>
        <p:spPr>
          <a:xfrm>
            <a:off x="5047996" y="3784077"/>
            <a:ext cx="936347" cy="11387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Zoe: </a:t>
            </a:r>
          </a:p>
          <a:p>
            <a:pPr algn="l"/>
            <a:r>
              <a:rPr lang="en-US" dirty="0">
                <a:latin typeface="+mn-lt"/>
              </a:rPr>
              <a:t>  </a:t>
            </a:r>
            <a:r>
              <a:rPr lang="en-US" sz="2000" b="1" dirty="0">
                <a:latin typeface="+mn-lt"/>
              </a:rPr>
              <a:t>2 ETH</a:t>
            </a:r>
            <a:br>
              <a:rPr lang="en-US" sz="2000" b="1" dirty="0">
                <a:latin typeface="+mn-lt"/>
              </a:rPr>
            </a:br>
            <a:r>
              <a:rPr lang="en-US" sz="2000" b="1" dirty="0">
                <a:latin typeface="+mn-lt"/>
              </a:rPr>
              <a:t>  1 BAT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B0D612-A9E8-844D-A88B-AC3B51C04814}"/>
              </a:ext>
            </a:extLst>
          </p:cNvPr>
          <p:cNvGrpSpPr/>
          <p:nvPr/>
        </p:nvGrpSpPr>
        <p:grpSpPr>
          <a:xfrm>
            <a:off x="2400546" y="2447952"/>
            <a:ext cx="3564319" cy="1198978"/>
            <a:chOff x="2400546" y="2447952"/>
            <a:chExt cx="3564319" cy="1198978"/>
          </a:xfrm>
        </p:grpSpPr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65C01C15-E00C-3043-8148-3FD59570C846}"/>
                </a:ext>
              </a:extLst>
            </p:cNvPr>
            <p:cNvSpPr/>
            <p:nvPr/>
          </p:nvSpPr>
          <p:spPr>
            <a:xfrm>
              <a:off x="2400546" y="2815933"/>
              <a:ext cx="3564319" cy="83099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Merkle Tree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B907AB-3952-CF45-A593-EFA872ED93E6}"/>
                </a:ext>
              </a:extLst>
            </p:cNvPr>
            <p:cNvSpPr txBox="1"/>
            <p:nvPr/>
          </p:nvSpPr>
          <p:spPr>
            <a:xfrm>
              <a:off x="3570756" y="2447952"/>
              <a:ext cx="13163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new root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5A0CE-F3AD-3048-A79B-9860CCBDB6C2}"/>
              </a:ext>
            </a:extLst>
          </p:cNvPr>
          <p:cNvSpPr/>
          <p:nvPr/>
        </p:nvSpPr>
        <p:spPr>
          <a:xfrm>
            <a:off x="2254101" y="1004408"/>
            <a:ext cx="3907395" cy="401417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362BE3-AAB0-EA4C-B3BF-0B6912D8FD49}"/>
              </a:ext>
            </a:extLst>
          </p:cNvPr>
          <p:cNvGrpSpPr/>
          <p:nvPr/>
        </p:nvGrpSpPr>
        <p:grpSpPr>
          <a:xfrm>
            <a:off x="6688890" y="1182074"/>
            <a:ext cx="2191817" cy="3739117"/>
            <a:chOff x="6561294" y="1235239"/>
            <a:chExt cx="2191817" cy="37391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63E442-88B5-FA4A-9A2F-03A7252CEAEA}"/>
                </a:ext>
              </a:extLst>
            </p:cNvPr>
            <p:cNvSpPr txBox="1"/>
            <p:nvPr/>
          </p:nvSpPr>
          <p:spPr>
            <a:xfrm>
              <a:off x="6561294" y="1434815"/>
              <a:ext cx="21918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+mn-lt"/>
                </a:rPr>
                <a:t>L1 blockchain</a:t>
              </a:r>
            </a:p>
            <a:p>
              <a:pPr algn="ctr"/>
              <a:r>
                <a:rPr lang="en-US" dirty="0">
                  <a:latin typeface="+mn-lt"/>
                </a:rPr>
                <a:t>(verifies SNARK)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35690E6-465D-F448-A137-8D750AF86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609" y="3783610"/>
              <a:ext cx="1190746" cy="119074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927844-7CAF-894C-A309-45E538814FE6}"/>
                </a:ext>
              </a:extLst>
            </p:cNvPr>
            <p:cNvSpPr/>
            <p:nvPr/>
          </p:nvSpPr>
          <p:spPr>
            <a:xfrm>
              <a:off x="6611941" y="1235239"/>
              <a:ext cx="2140627" cy="254837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B0B7767-8B66-284C-B29F-DFE6C91566D4}"/>
              </a:ext>
            </a:extLst>
          </p:cNvPr>
          <p:cNvSpPr/>
          <p:nvPr/>
        </p:nvSpPr>
        <p:spPr>
          <a:xfrm>
            <a:off x="7093681" y="2465285"/>
            <a:ext cx="1382233" cy="42699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block  354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28F7593-023F-6E43-961D-5EDC97C815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35" y="2571750"/>
            <a:ext cx="473557" cy="8164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AEAAF4-68AA-A549-ADC2-47FA5C5183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39" y="1182074"/>
            <a:ext cx="584280" cy="8643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B7E784-1E89-CD49-9572-AA5C8010BF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52587" y="3961426"/>
            <a:ext cx="584281" cy="86432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E8F21EA5-435F-AF48-908B-C2A43B48BAF6}"/>
              </a:ext>
            </a:extLst>
          </p:cNvPr>
          <p:cNvGrpSpPr/>
          <p:nvPr/>
        </p:nvGrpSpPr>
        <p:grpSpPr>
          <a:xfrm>
            <a:off x="828705" y="1288921"/>
            <a:ext cx="2850083" cy="400110"/>
            <a:chOff x="828705" y="1288921"/>
            <a:chExt cx="2850083" cy="40011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6898EA4-2443-CB4C-AC35-F005E8A4A54C}"/>
                </a:ext>
              </a:extLst>
            </p:cNvPr>
            <p:cNvCxnSpPr/>
            <p:nvPr/>
          </p:nvCxnSpPr>
          <p:spPr>
            <a:xfrm>
              <a:off x="828705" y="1626781"/>
              <a:ext cx="28500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265E67B-094B-6F4A-941F-143B567E0B5C}"/>
                    </a:ext>
                  </a:extLst>
                </p:cNvPr>
                <p:cNvSpPr txBox="1"/>
                <p:nvPr/>
              </p:nvSpPr>
              <p:spPr>
                <a:xfrm>
                  <a:off x="1097643" y="1288921"/>
                  <a:ext cx="23059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2000" dirty="0">
                      <a:latin typeface="+mn-lt"/>
                    </a:rPr>
                    <a:t>[A⇾B:  2 ETH],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a14:m>
                  <a:endParaRPr lang="en-US" sz="20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265E67B-094B-6F4A-941F-143B567E0B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643" y="1288921"/>
                  <a:ext cx="2305952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2747" t="-9375" b="-28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EDACC78-0CF2-1847-B30D-C994EECD419C}"/>
              </a:ext>
            </a:extLst>
          </p:cNvPr>
          <p:cNvGrpSpPr/>
          <p:nvPr/>
        </p:nvGrpSpPr>
        <p:grpSpPr>
          <a:xfrm>
            <a:off x="836868" y="1904828"/>
            <a:ext cx="2891614" cy="1325269"/>
            <a:chOff x="836868" y="1904828"/>
            <a:chExt cx="2891614" cy="1325269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6D9778F-C9DC-3E4E-B0A9-A0240302EBD4}"/>
                </a:ext>
              </a:extLst>
            </p:cNvPr>
            <p:cNvCxnSpPr/>
            <p:nvPr/>
          </p:nvCxnSpPr>
          <p:spPr>
            <a:xfrm flipV="1">
              <a:off x="836868" y="1946482"/>
              <a:ext cx="2891614" cy="10650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FBF6A4A-8B1C-0C4E-AB9C-A46D3391FBAD}"/>
                </a:ext>
              </a:extLst>
            </p:cNvPr>
            <p:cNvGrpSpPr/>
            <p:nvPr/>
          </p:nvGrpSpPr>
          <p:grpSpPr>
            <a:xfrm>
              <a:off x="1015361" y="1904828"/>
              <a:ext cx="1729189" cy="1325269"/>
              <a:chOff x="1015361" y="1904828"/>
              <a:chExt cx="1729189" cy="1325269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B2C6587-346C-3E4D-BF32-EA62ED4808D7}"/>
                  </a:ext>
                </a:extLst>
              </p:cNvPr>
              <p:cNvGrpSpPr/>
              <p:nvPr/>
            </p:nvGrpSpPr>
            <p:grpSpPr>
              <a:xfrm>
                <a:off x="1053876" y="2210306"/>
                <a:ext cx="1690674" cy="1019791"/>
                <a:chOff x="981557" y="2311404"/>
                <a:chExt cx="1690674" cy="1019791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F159878-E306-D14C-8CE0-7A70D1CC2BE6}"/>
                    </a:ext>
                  </a:extLst>
                </p:cNvPr>
                <p:cNvSpPr/>
                <p:nvPr/>
              </p:nvSpPr>
              <p:spPr>
                <a:xfrm>
                  <a:off x="1007918" y="2311404"/>
                  <a:ext cx="1664313" cy="101979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2BD6395-7AE6-D84E-8797-A74DC897FD6C}"/>
                    </a:ext>
                  </a:extLst>
                </p:cNvPr>
                <p:cNvSpPr txBox="1"/>
                <p:nvPr/>
              </p:nvSpPr>
              <p:spPr>
                <a:xfrm>
                  <a:off x="997414" y="2331410"/>
                  <a:ext cx="1612942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2000" dirty="0">
                      <a:latin typeface="+mn-lt"/>
                    </a:rPr>
                    <a:t>[B⇾Z:  1 ETH]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F20F86F-FAD1-E04C-A42B-E2485DCA0473}"/>
                    </a:ext>
                  </a:extLst>
                </p:cNvPr>
                <p:cNvSpPr txBox="1"/>
                <p:nvPr/>
              </p:nvSpPr>
              <p:spPr>
                <a:xfrm>
                  <a:off x="981557" y="2638782"/>
                  <a:ext cx="1593578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2000" dirty="0">
                      <a:latin typeface="+mn-lt"/>
                    </a:rPr>
                    <a:t>[Z⇾B:  2 BAT]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EA873AB0-F239-F24A-87EE-67AFCD3F3B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13785" y="2923250"/>
                      <a:ext cx="1372940" cy="4001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𝑠𝑖𝑔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𝑠𝑖𝑔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EA873AB0-F239-F24A-87EE-67AFCD3F3B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785" y="2923250"/>
                      <a:ext cx="1372940" cy="40011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875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3366EB-9996-CB46-9666-C6C2D1628847}"/>
                  </a:ext>
                </a:extLst>
              </p:cNvPr>
              <p:cNvSpPr txBox="1"/>
              <p:nvPr/>
            </p:nvSpPr>
            <p:spPr>
              <a:xfrm>
                <a:off x="1015361" y="1904828"/>
                <a:ext cx="14237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latin typeface="+mn-lt"/>
                  </a:rPr>
                  <a:t>atomic swap: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A54D30-E340-DF4B-A93A-AC0132BFDEC1}"/>
              </a:ext>
            </a:extLst>
          </p:cNvPr>
          <p:cNvGrpSpPr/>
          <p:nvPr/>
        </p:nvGrpSpPr>
        <p:grpSpPr>
          <a:xfrm>
            <a:off x="1015361" y="2196540"/>
            <a:ext cx="2791360" cy="2254825"/>
            <a:chOff x="1015361" y="2196540"/>
            <a:chExt cx="2791360" cy="2254825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0FCBC02-9124-964F-934D-64F7FE7A1DDE}"/>
                </a:ext>
              </a:extLst>
            </p:cNvPr>
            <p:cNvCxnSpPr/>
            <p:nvPr/>
          </p:nvCxnSpPr>
          <p:spPr>
            <a:xfrm flipV="1">
              <a:off x="1015361" y="2196540"/>
              <a:ext cx="2791360" cy="20911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403384-4CCB-C047-AE8D-5188E85A0DA4}"/>
                </a:ext>
              </a:extLst>
            </p:cNvPr>
            <p:cNvSpPr txBox="1"/>
            <p:nvPr/>
          </p:nvSpPr>
          <p:spPr>
            <a:xfrm>
              <a:off x="1288876" y="3989700"/>
              <a:ext cx="454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5A0D39-04D5-B346-B3E9-380CF055C366}"/>
              </a:ext>
            </a:extLst>
          </p:cNvPr>
          <p:cNvGrpSpPr/>
          <p:nvPr/>
        </p:nvGrpSpPr>
        <p:grpSpPr>
          <a:xfrm>
            <a:off x="4887142" y="2634575"/>
            <a:ext cx="3574685" cy="919781"/>
            <a:chOff x="4887142" y="2634575"/>
            <a:chExt cx="3574685" cy="91978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6546509-C719-EE4B-98A7-E8E1D1E4F79D}"/>
                </a:ext>
              </a:extLst>
            </p:cNvPr>
            <p:cNvCxnSpPr>
              <a:cxnSpLocks/>
              <a:stCxn id="12" idx="3"/>
              <a:endCxn id="46" idx="1"/>
            </p:cNvCxnSpPr>
            <p:nvPr/>
          </p:nvCxnSpPr>
          <p:spPr>
            <a:xfrm>
              <a:off x="4887142" y="2678785"/>
              <a:ext cx="2192452" cy="66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738BEF2-5D50-2447-AB15-62D5D16C4D8B}"/>
                </a:ext>
              </a:extLst>
            </p:cNvPr>
            <p:cNvSpPr/>
            <p:nvPr/>
          </p:nvSpPr>
          <p:spPr>
            <a:xfrm>
              <a:off x="7079594" y="3127359"/>
              <a:ext cx="1382233" cy="42699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block  357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3E4E5A-7EF6-0B47-8465-415D0CDE8F0B}"/>
                </a:ext>
              </a:extLst>
            </p:cNvPr>
            <p:cNvSpPr txBox="1"/>
            <p:nvPr/>
          </p:nvSpPr>
          <p:spPr>
            <a:xfrm rot="973836">
              <a:off x="4969532" y="2634575"/>
              <a:ext cx="2065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 data ,  </a:t>
              </a:r>
              <a:r>
                <a:rPr lang="en-US" sz="2000" dirty="0">
                  <a:latin typeface="+mn-lt"/>
                </a:rPr>
                <a:t>SNARK</a:t>
              </a:r>
              <a:endParaRPr lang="en-US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546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9C223-47CE-514C-ADDF-DB849332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Bridging smart chains  (with </a:t>
            </a:r>
            <a:r>
              <a:rPr lang="en-US" sz="3600" dirty="0" err="1"/>
              <a:t>Dapp</a:t>
            </a:r>
            <a:r>
              <a:rPr lang="en-US" sz="3600" dirty="0"/>
              <a:t> support)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A1E5D4-2E0C-DF43-BA07-4F3DA9201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6862"/>
            <a:ext cx="8229600" cy="62309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 1</a:t>
            </a:r>
            <a:r>
              <a:rPr lang="en-US" dirty="0"/>
              <a:t>  (hard):   a secure cross-chain messaging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426DC-0928-D047-B12B-844F669987F5}"/>
              </a:ext>
            </a:extLst>
          </p:cNvPr>
          <p:cNvSpPr txBox="1"/>
          <p:nvPr/>
        </p:nvSpPr>
        <p:spPr>
          <a:xfrm>
            <a:off x="457200" y="2940145"/>
            <a:ext cx="820173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Step 2</a:t>
            </a:r>
            <a:r>
              <a:rPr lang="en-US" dirty="0">
                <a:latin typeface="+mn-lt"/>
              </a:rPr>
              <a:t>  (easier):   build a bridge using messaging system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DAPP-X ⇾ DAPP-Y:   “I received 3 CELO,  ok to mint 3 </a:t>
            </a:r>
            <a:r>
              <a:rPr lang="en-US" dirty="0" err="1">
                <a:latin typeface="+mn-lt"/>
              </a:rPr>
              <a:t>wCELO</a:t>
            </a:r>
            <a:r>
              <a:rPr lang="en-US" dirty="0">
                <a:latin typeface="+mn-lt"/>
              </a:rPr>
              <a:t>”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DAPP-Y ⇾ DAPP-X:   “I burned 3 </a:t>
            </a:r>
            <a:r>
              <a:rPr lang="en-US" dirty="0" err="1">
                <a:latin typeface="+mn-lt"/>
              </a:rPr>
              <a:t>wCELO</a:t>
            </a:r>
            <a:r>
              <a:rPr lang="en-US" dirty="0">
                <a:latin typeface="+mn-lt"/>
              </a:rPr>
              <a:t>, ok to release 3 CELO”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If messaging system is secure, no one can steal locked funds at 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136577-DAD1-7846-88C5-C1F54168CF0E}"/>
              </a:ext>
            </a:extLst>
          </p:cNvPr>
          <p:cNvSpPr/>
          <p:nvPr/>
        </p:nvSpPr>
        <p:spPr>
          <a:xfrm>
            <a:off x="457200" y="1711794"/>
            <a:ext cx="2792186" cy="778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Source</a:t>
            </a:r>
            <a:br>
              <a:rPr lang="en-US" dirty="0"/>
            </a:br>
            <a:r>
              <a:rPr lang="en-US" dirty="0"/>
              <a:t>Chain 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45221D-0579-6343-8016-FA883FD05478}"/>
              </a:ext>
            </a:extLst>
          </p:cNvPr>
          <p:cNvSpPr/>
          <p:nvPr/>
        </p:nvSpPr>
        <p:spPr>
          <a:xfrm>
            <a:off x="1853289" y="1848601"/>
            <a:ext cx="1281795" cy="5047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DAPP-X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B50DA2-5047-F94E-934C-F53C5CB830D0}"/>
              </a:ext>
            </a:extLst>
          </p:cNvPr>
          <p:cNvSpPr/>
          <p:nvPr/>
        </p:nvSpPr>
        <p:spPr>
          <a:xfrm>
            <a:off x="6284754" y="1736171"/>
            <a:ext cx="2612571" cy="778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Target</a:t>
            </a:r>
            <a:br>
              <a:rPr lang="en-US" dirty="0"/>
            </a:br>
            <a:r>
              <a:rPr lang="en-US" dirty="0"/>
              <a:t>Chain 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55D472-084E-A144-95F1-734004E9D83A}"/>
              </a:ext>
            </a:extLst>
          </p:cNvPr>
          <p:cNvSpPr/>
          <p:nvPr/>
        </p:nvSpPr>
        <p:spPr>
          <a:xfrm>
            <a:off x="6533170" y="1872978"/>
            <a:ext cx="1271885" cy="5047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DAPP-Y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0A3AAD-DE11-B345-8779-35210101EF1B}"/>
              </a:ext>
            </a:extLst>
          </p:cNvPr>
          <p:cNvCxnSpPr>
            <a:cxnSpLocks/>
          </p:cNvCxnSpPr>
          <p:nvPr/>
        </p:nvCxnSpPr>
        <p:spPr>
          <a:xfrm>
            <a:off x="3498112" y="2086392"/>
            <a:ext cx="2519916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D8805C6-6695-584F-80BD-0CB32924A64E}"/>
              </a:ext>
            </a:extLst>
          </p:cNvPr>
          <p:cNvSpPr/>
          <p:nvPr/>
        </p:nvSpPr>
        <p:spPr>
          <a:xfrm>
            <a:off x="382773" y="2897613"/>
            <a:ext cx="8623231" cy="138730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5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6FC60-DD45-1A4B-9BDB-C9460D12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Primarily two types of messaging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5551E-CAC9-A44C-BB00-D2CACDCCC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533"/>
            <a:ext cx="8440126" cy="5619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(1) </a:t>
            </a:r>
            <a:r>
              <a:rPr lang="en-US" b="1" dirty="0"/>
              <a:t>Externally verified</a:t>
            </a:r>
            <a:r>
              <a:rPr lang="en-US" dirty="0"/>
              <a:t>:   external parties verify message on chain 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D7772B-E790-6748-96F8-8ACBE5D8DE6E}"/>
              </a:ext>
            </a:extLst>
          </p:cNvPr>
          <p:cNvSpPr/>
          <p:nvPr/>
        </p:nvSpPr>
        <p:spPr>
          <a:xfrm>
            <a:off x="457201" y="2555311"/>
            <a:ext cx="2792186" cy="778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Source</a:t>
            </a:r>
            <a:br>
              <a:rPr lang="en-US" dirty="0"/>
            </a:br>
            <a:r>
              <a:rPr lang="en-US" dirty="0"/>
              <a:t>Chain 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654CF8-9295-0C4D-8220-B8A667FDAA5A}"/>
              </a:ext>
            </a:extLst>
          </p:cNvPr>
          <p:cNvSpPr/>
          <p:nvPr/>
        </p:nvSpPr>
        <p:spPr>
          <a:xfrm>
            <a:off x="1853290" y="2692118"/>
            <a:ext cx="1281795" cy="5047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relayerS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C3E46C-3175-9443-B7F3-BF5B7244B37C}"/>
              </a:ext>
            </a:extLst>
          </p:cNvPr>
          <p:cNvSpPr/>
          <p:nvPr/>
        </p:nvSpPr>
        <p:spPr>
          <a:xfrm>
            <a:off x="6284755" y="2579688"/>
            <a:ext cx="2612571" cy="778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Target</a:t>
            </a:r>
            <a:br>
              <a:rPr lang="en-US" dirty="0"/>
            </a:br>
            <a:r>
              <a:rPr lang="en-US" dirty="0"/>
              <a:t>Chain 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6F5136-CAE6-3843-92E5-0DAF2E6D22BE}"/>
              </a:ext>
            </a:extLst>
          </p:cNvPr>
          <p:cNvSpPr/>
          <p:nvPr/>
        </p:nvSpPr>
        <p:spPr>
          <a:xfrm>
            <a:off x="6533171" y="2716495"/>
            <a:ext cx="1271885" cy="5047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relayerT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EFD4FC-EFFC-3141-9275-77FE647C6F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7508" y="3310731"/>
            <a:ext cx="459941" cy="680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EFB43C-E92B-C246-9ED4-89CEEA9739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887" y="3369660"/>
            <a:ext cx="360445" cy="6214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444415-C7AE-BE48-AF88-55952C6B89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2770" y="3340195"/>
            <a:ext cx="459941" cy="6803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C968F73-20C9-0A46-912B-3915BAF9C02A}"/>
              </a:ext>
            </a:extLst>
          </p:cNvPr>
          <p:cNvSpPr/>
          <p:nvPr/>
        </p:nvSpPr>
        <p:spPr>
          <a:xfrm>
            <a:off x="3476982" y="3189408"/>
            <a:ext cx="2324146" cy="9580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B6262C-7A2D-A447-B79F-BD7B57CB7682}"/>
              </a:ext>
            </a:extLst>
          </p:cNvPr>
          <p:cNvSpPr txBox="1"/>
          <p:nvPr/>
        </p:nvSpPr>
        <p:spPr>
          <a:xfrm>
            <a:off x="5801128" y="3792290"/>
            <a:ext cx="2799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Trustees (watch </a:t>
            </a:r>
            <a:r>
              <a:rPr lang="en-US" sz="2000" dirty="0" err="1">
                <a:latin typeface="+mn-lt"/>
              </a:rPr>
              <a:t>relayerS</a:t>
            </a:r>
            <a:r>
              <a:rPr lang="en-US" sz="2000" dirty="0">
                <a:latin typeface="+mn-lt"/>
              </a:rPr>
              <a:t>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5895D8-A405-9E48-88BA-02925781A1F9}"/>
              </a:ext>
            </a:extLst>
          </p:cNvPr>
          <p:cNvGrpSpPr/>
          <p:nvPr/>
        </p:nvGrpSpPr>
        <p:grpSpPr>
          <a:xfrm>
            <a:off x="3706471" y="2195672"/>
            <a:ext cx="2743315" cy="1004734"/>
            <a:chOff x="3706471" y="1722139"/>
            <a:chExt cx="2743315" cy="1004734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CE675B1-BD3C-DA4B-BD62-781011BB9905}"/>
                </a:ext>
              </a:extLst>
            </p:cNvPr>
            <p:cNvSpPr/>
            <p:nvPr/>
          </p:nvSpPr>
          <p:spPr>
            <a:xfrm>
              <a:off x="3873462" y="2384478"/>
              <a:ext cx="2576324" cy="342395"/>
            </a:xfrm>
            <a:custGeom>
              <a:avLst/>
              <a:gdLst>
                <a:gd name="connsiteX0" fmla="*/ 159695 w 2576324"/>
                <a:gd name="connsiteY0" fmla="*/ 342395 h 342395"/>
                <a:gd name="connsiteX1" fmla="*/ 257667 w 2576324"/>
                <a:gd name="connsiteY1" fmla="*/ 15823 h 342395"/>
                <a:gd name="connsiteX2" fmla="*/ 2576324 w 2576324"/>
                <a:gd name="connsiteY2" fmla="*/ 81138 h 34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6324" h="342395">
                  <a:moveTo>
                    <a:pt x="159695" y="342395"/>
                  </a:moveTo>
                  <a:cubicBezTo>
                    <a:pt x="7295" y="200880"/>
                    <a:pt x="-145105" y="59366"/>
                    <a:pt x="257667" y="15823"/>
                  </a:cubicBezTo>
                  <a:cubicBezTo>
                    <a:pt x="660439" y="-27720"/>
                    <a:pt x="1618381" y="26709"/>
                    <a:pt x="2576324" y="81138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2A25E3-116A-BA4F-8E32-E46A2B9C485E}"/>
                </a:ext>
              </a:extLst>
            </p:cNvPr>
            <p:cNvSpPr txBox="1"/>
            <p:nvPr/>
          </p:nvSpPr>
          <p:spPr>
            <a:xfrm>
              <a:off x="3706471" y="1722139"/>
              <a:ext cx="25133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>
                  <a:latin typeface="+mn-lt"/>
                </a:rPr>
                <a:t>Relayer</a:t>
              </a:r>
              <a:r>
                <a:rPr lang="en-US" sz="2000" dirty="0">
                  <a:latin typeface="+mn-lt"/>
                </a:rPr>
                <a:t> on S received 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messages D[]  (signed)</a:t>
              </a:r>
            </a:p>
          </p:txBody>
        </p:sp>
      </p:grp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1D9521D8-2CC7-824E-B1A5-F9DB76DB7639}"/>
              </a:ext>
            </a:extLst>
          </p:cNvPr>
          <p:cNvSpPr/>
          <p:nvPr/>
        </p:nvSpPr>
        <p:spPr>
          <a:xfrm>
            <a:off x="1191985" y="1932094"/>
            <a:ext cx="1943099" cy="407397"/>
          </a:xfrm>
          <a:prstGeom prst="wedgeRoundRectCallout">
            <a:avLst>
              <a:gd name="adj1" fmla="val 34769"/>
              <a:gd name="adj2" fmla="val 117207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collect </a:t>
            </a:r>
            <a:r>
              <a:rPr lang="en-US" sz="2000" dirty="0" err="1"/>
              <a:t>msgs</a:t>
            </a:r>
            <a:r>
              <a:rPr lang="en-US" sz="2000" dirty="0"/>
              <a:t> D[]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ECF5201C-0382-B94A-8C07-0E6FA8C98CB0}"/>
              </a:ext>
            </a:extLst>
          </p:cNvPr>
          <p:cNvSpPr/>
          <p:nvPr/>
        </p:nvSpPr>
        <p:spPr>
          <a:xfrm>
            <a:off x="6219789" y="1487787"/>
            <a:ext cx="2627910" cy="707886"/>
          </a:xfrm>
          <a:prstGeom prst="wedgeRoundRectCallout">
            <a:avLst>
              <a:gd name="adj1" fmla="val -18901"/>
              <a:gd name="adj2" fmla="val 116258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verify sig and dispatch</a:t>
            </a:r>
            <a:br>
              <a:rPr lang="en-US" sz="2000" dirty="0"/>
            </a:br>
            <a:r>
              <a:rPr lang="en-US" sz="2000" dirty="0"/>
              <a:t>to recipients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603E14-4866-4C47-9698-BD9D2C150651}"/>
              </a:ext>
            </a:extLst>
          </p:cNvPr>
          <p:cNvSpPr txBox="1"/>
          <p:nvPr/>
        </p:nvSpPr>
        <p:spPr>
          <a:xfrm>
            <a:off x="529675" y="4268788"/>
            <a:ext cx="8222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+mn-lt"/>
              </a:rPr>
              <a:t>RelayerT</a:t>
            </a:r>
            <a:r>
              <a:rPr lang="en-US" dirty="0">
                <a:latin typeface="+mn-lt"/>
              </a:rPr>
              <a:t> dispatches only if all trustees signed   </a:t>
            </a:r>
          </a:p>
          <a:p>
            <a:pPr algn="l"/>
            <a:r>
              <a:rPr lang="en-US" dirty="0">
                <a:latin typeface="+mn-lt"/>
              </a:rPr>
              <a:t>	⟹    </a:t>
            </a:r>
            <a:r>
              <a:rPr lang="en-US" b="1" u="sng" dirty="0">
                <a:latin typeface="+mn-lt"/>
              </a:rPr>
              <a:t>if</a:t>
            </a:r>
            <a:r>
              <a:rPr lang="en-US" dirty="0">
                <a:latin typeface="+mn-lt"/>
              </a:rPr>
              <a:t>  DAPP-Y trusts trustees, it knows DAPP-X sent message</a:t>
            </a:r>
          </a:p>
        </p:txBody>
      </p:sp>
    </p:spTree>
    <p:extLst>
      <p:ext uri="{BB962C8B-B14F-4D97-AF65-F5344CB8AC3E}">
        <p14:creationId xmlns:p14="http://schemas.microsoft.com/office/powerpoint/2010/main" val="154989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6FC60-DD45-1A4B-9BDB-C9460D12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Primarily two types of messaging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5551E-CAC9-A44C-BB00-D2CACDCCC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533"/>
            <a:ext cx="8440126" cy="5619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(1) </a:t>
            </a:r>
            <a:r>
              <a:rPr lang="en-US" b="1" dirty="0"/>
              <a:t>Externally verified</a:t>
            </a:r>
            <a:r>
              <a:rPr lang="en-US" dirty="0"/>
              <a:t>:   external parties verify message on chain 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D7772B-E790-6748-96F8-8ACBE5D8DE6E}"/>
              </a:ext>
            </a:extLst>
          </p:cNvPr>
          <p:cNvSpPr/>
          <p:nvPr/>
        </p:nvSpPr>
        <p:spPr>
          <a:xfrm>
            <a:off x="457201" y="2555311"/>
            <a:ext cx="2792186" cy="778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Source</a:t>
            </a:r>
            <a:br>
              <a:rPr lang="en-US" dirty="0"/>
            </a:br>
            <a:r>
              <a:rPr lang="en-US" dirty="0"/>
              <a:t>Chain 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654CF8-9295-0C4D-8220-B8A667FDAA5A}"/>
              </a:ext>
            </a:extLst>
          </p:cNvPr>
          <p:cNvSpPr/>
          <p:nvPr/>
        </p:nvSpPr>
        <p:spPr>
          <a:xfrm>
            <a:off x="1853290" y="2692118"/>
            <a:ext cx="1281795" cy="5047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relayerS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C3E46C-3175-9443-B7F3-BF5B7244B37C}"/>
              </a:ext>
            </a:extLst>
          </p:cNvPr>
          <p:cNvSpPr/>
          <p:nvPr/>
        </p:nvSpPr>
        <p:spPr>
          <a:xfrm>
            <a:off x="6284755" y="2579688"/>
            <a:ext cx="2612571" cy="778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Target</a:t>
            </a:r>
            <a:br>
              <a:rPr lang="en-US" dirty="0"/>
            </a:br>
            <a:r>
              <a:rPr lang="en-US" dirty="0"/>
              <a:t>Chain 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6F5136-CAE6-3843-92E5-0DAF2E6D22BE}"/>
              </a:ext>
            </a:extLst>
          </p:cNvPr>
          <p:cNvSpPr/>
          <p:nvPr/>
        </p:nvSpPr>
        <p:spPr>
          <a:xfrm>
            <a:off x="6533171" y="2716495"/>
            <a:ext cx="1271885" cy="5047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relayerT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EFD4FC-EFFC-3141-9275-77FE647C6F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7508" y="3310731"/>
            <a:ext cx="459941" cy="680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EFB43C-E92B-C246-9ED4-89CEEA9739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887" y="3369660"/>
            <a:ext cx="360445" cy="6214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444415-C7AE-BE48-AF88-55952C6B89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2770" y="3340195"/>
            <a:ext cx="459941" cy="6803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C968F73-20C9-0A46-912B-3915BAF9C02A}"/>
              </a:ext>
            </a:extLst>
          </p:cNvPr>
          <p:cNvSpPr/>
          <p:nvPr/>
        </p:nvSpPr>
        <p:spPr>
          <a:xfrm>
            <a:off x="3476982" y="3189408"/>
            <a:ext cx="2324146" cy="9580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B6262C-7A2D-A447-B79F-BD7B57CB7682}"/>
              </a:ext>
            </a:extLst>
          </p:cNvPr>
          <p:cNvSpPr txBox="1"/>
          <p:nvPr/>
        </p:nvSpPr>
        <p:spPr>
          <a:xfrm>
            <a:off x="5801128" y="3792290"/>
            <a:ext cx="2799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Trustees (watch </a:t>
            </a:r>
            <a:r>
              <a:rPr lang="en-US" sz="2000" dirty="0" err="1">
                <a:latin typeface="+mn-lt"/>
              </a:rPr>
              <a:t>relayerS</a:t>
            </a:r>
            <a:r>
              <a:rPr lang="en-US" sz="2000" dirty="0">
                <a:latin typeface="+mn-lt"/>
              </a:rPr>
              <a:t>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5895D8-A405-9E48-88BA-02925781A1F9}"/>
              </a:ext>
            </a:extLst>
          </p:cNvPr>
          <p:cNvGrpSpPr/>
          <p:nvPr/>
        </p:nvGrpSpPr>
        <p:grpSpPr>
          <a:xfrm>
            <a:off x="3706471" y="2195672"/>
            <a:ext cx="2743315" cy="1004734"/>
            <a:chOff x="3706471" y="1722139"/>
            <a:chExt cx="2743315" cy="1004734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CE675B1-BD3C-DA4B-BD62-781011BB9905}"/>
                </a:ext>
              </a:extLst>
            </p:cNvPr>
            <p:cNvSpPr/>
            <p:nvPr/>
          </p:nvSpPr>
          <p:spPr>
            <a:xfrm>
              <a:off x="3873462" y="2384478"/>
              <a:ext cx="2576324" cy="342395"/>
            </a:xfrm>
            <a:custGeom>
              <a:avLst/>
              <a:gdLst>
                <a:gd name="connsiteX0" fmla="*/ 159695 w 2576324"/>
                <a:gd name="connsiteY0" fmla="*/ 342395 h 342395"/>
                <a:gd name="connsiteX1" fmla="*/ 257667 w 2576324"/>
                <a:gd name="connsiteY1" fmla="*/ 15823 h 342395"/>
                <a:gd name="connsiteX2" fmla="*/ 2576324 w 2576324"/>
                <a:gd name="connsiteY2" fmla="*/ 81138 h 34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6324" h="342395">
                  <a:moveTo>
                    <a:pt x="159695" y="342395"/>
                  </a:moveTo>
                  <a:cubicBezTo>
                    <a:pt x="7295" y="200880"/>
                    <a:pt x="-145105" y="59366"/>
                    <a:pt x="257667" y="15823"/>
                  </a:cubicBezTo>
                  <a:cubicBezTo>
                    <a:pt x="660439" y="-27720"/>
                    <a:pt x="1618381" y="26709"/>
                    <a:pt x="2576324" y="81138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2A25E3-116A-BA4F-8E32-E46A2B9C485E}"/>
                </a:ext>
              </a:extLst>
            </p:cNvPr>
            <p:cNvSpPr txBox="1"/>
            <p:nvPr/>
          </p:nvSpPr>
          <p:spPr>
            <a:xfrm>
              <a:off x="3706471" y="1722139"/>
              <a:ext cx="25133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>
                  <a:latin typeface="+mn-lt"/>
                </a:rPr>
                <a:t>Relayer</a:t>
              </a:r>
              <a:r>
                <a:rPr lang="en-US" sz="2000" dirty="0">
                  <a:latin typeface="+mn-lt"/>
                </a:rPr>
                <a:t> on S received 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messages D[]  (signed)</a:t>
              </a:r>
            </a:p>
          </p:txBody>
        </p:sp>
      </p:grp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1D9521D8-2CC7-824E-B1A5-F9DB76DB7639}"/>
              </a:ext>
            </a:extLst>
          </p:cNvPr>
          <p:cNvSpPr/>
          <p:nvPr/>
        </p:nvSpPr>
        <p:spPr>
          <a:xfrm>
            <a:off x="1191985" y="1932094"/>
            <a:ext cx="1943099" cy="407397"/>
          </a:xfrm>
          <a:prstGeom prst="wedgeRoundRectCallout">
            <a:avLst>
              <a:gd name="adj1" fmla="val 34769"/>
              <a:gd name="adj2" fmla="val 117207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collect </a:t>
            </a:r>
            <a:r>
              <a:rPr lang="en-US" sz="2000" dirty="0" err="1"/>
              <a:t>msgs</a:t>
            </a:r>
            <a:r>
              <a:rPr lang="en-US" sz="2000" dirty="0"/>
              <a:t> D[]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ECF5201C-0382-B94A-8C07-0E6FA8C98CB0}"/>
              </a:ext>
            </a:extLst>
          </p:cNvPr>
          <p:cNvSpPr/>
          <p:nvPr/>
        </p:nvSpPr>
        <p:spPr>
          <a:xfrm>
            <a:off x="6219789" y="1487787"/>
            <a:ext cx="2627910" cy="707886"/>
          </a:xfrm>
          <a:prstGeom prst="wedgeRoundRectCallout">
            <a:avLst>
              <a:gd name="adj1" fmla="val -18901"/>
              <a:gd name="adj2" fmla="val 116258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verify sig and dispatch</a:t>
            </a:r>
            <a:br>
              <a:rPr lang="en-US" sz="2000" dirty="0"/>
            </a:br>
            <a:r>
              <a:rPr lang="en-US" sz="2000" dirty="0"/>
              <a:t>to recipients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603E14-4866-4C47-9698-BD9D2C150651}"/>
              </a:ext>
            </a:extLst>
          </p:cNvPr>
          <p:cNvSpPr txBox="1"/>
          <p:nvPr/>
        </p:nvSpPr>
        <p:spPr>
          <a:xfrm>
            <a:off x="136009" y="4337265"/>
            <a:ext cx="9078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dirty="0">
                <a:latin typeface="+mn-lt"/>
              </a:rPr>
              <a:t>What if trustees sign and post a fake message to </a:t>
            </a:r>
            <a:r>
              <a:rPr lang="en-US" sz="2200" dirty="0" err="1">
                <a:latin typeface="+mn-lt"/>
              </a:rPr>
              <a:t>relayerT</a:t>
            </a:r>
            <a:r>
              <a:rPr lang="en-US" sz="2200" dirty="0">
                <a:latin typeface="+mn-lt"/>
              </a:rPr>
              <a:t>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off-chain party can send trustee’s signature to </a:t>
            </a:r>
            <a:r>
              <a:rPr lang="en-US" sz="2200" dirty="0" err="1">
                <a:latin typeface="+mn-lt"/>
              </a:rPr>
              <a:t>relayerS</a:t>
            </a:r>
            <a:r>
              <a:rPr lang="en-US" sz="2200" dirty="0">
                <a:latin typeface="+mn-lt"/>
              </a:rPr>
              <a:t>  ⟹  trustee slashed</a:t>
            </a:r>
          </a:p>
        </p:txBody>
      </p:sp>
    </p:spTree>
    <p:extLst>
      <p:ext uri="{BB962C8B-B14F-4D97-AF65-F5344CB8AC3E}">
        <p14:creationId xmlns:p14="http://schemas.microsoft.com/office/powerpoint/2010/main" val="102081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6FC60-DD45-1A4B-9BDB-C9460D12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Primarily two types of messaging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D7772B-E790-6748-96F8-8ACBE5D8DE6E}"/>
              </a:ext>
            </a:extLst>
          </p:cNvPr>
          <p:cNvSpPr/>
          <p:nvPr/>
        </p:nvSpPr>
        <p:spPr>
          <a:xfrm>
            <a:off x="457201" y="2477847"/>
            <a:ext cx="2792186" cy="778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Source</a:t>
            </a:r>
            <a:br>
              <a:rPr lang="en-US" dirty="0"/>
            </a:br>
            <a:r>
              <a:rPr lang="en-US" dirty="0"/>
              <a:t>Chain 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654CF8-9295-0C4D-8220-B8A667FDAA5A}"/>
              </a:ext>
            </a:extLst>
          </p:cNvPr>
          <p:cNvSpPr/>
          <p:nvPr/>
        </p:nvSpPr>
        <p:spPr>
          <a:xfrm>
            <a:off x="1853290" y="2614654"/>
            <a:ext cx="1232809" cy="5047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relayerS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C3E46C-3175-9443-B7F3-BF5B7244B37C}"/>
              </a:ext>
            </a:extLst>
          </p:cNvPr>
          <p:cNvSpPr/>
          <p:nvPr/>
        </p:nvSpPr>
        <p:spPr>
          <a:xfrm>
            <a:off x="6284755" y="2502224"/>
            <a:ext cx="2612571" cy="778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Target</a:t>
            </a:r>
            <a:br>
              <a:rPr lang="en-US" dirty="0"/>
            </a:br>
            <a:r>
              <a:rPr lang="en-US" dirty="0"/>
              <a:t>Chain 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6F5136-CAE6-3843-92E5-0DAF2E6D22BE}"/>
              </a:ext>
            </a:extLst>
          </p:cNvPr>
          <p:cNvSpPr/>
          <p:nvPr/>
        </p:nvSpPr>
        <p:spPr>
          <a:xfrm>
            <a:off x="6533171" y="2639031"/>
            <a:ext cx="1206571" cy="5047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relayerT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8271E3-A201-D643-915A-36EACF8DAAF7}"/>
              </a:ext>
            </a:extLst>
          </p:cNvPr>
          <p:cNvSpPr txBox="1"/>
          <p:nvPr/>
        </p:nvSpPr>
        <p:spPr>
          <a:xfrm>
            <a:off x="482457" y="977781"/>
            <a:ext cx="7914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(2)  </a:t>
            </a:r>
            <a:r>
              <a:rPr lang="en-US" b="1" dirty="0">
                <a:latin typeface="+mn-lt"/>
              </a:rPr>
              <a:t>On-chain verified</a:t>
            </a:r>
            <a:r>
              <a:rPr lang="en-US" dirty="0">
                <a:latin typeface="+mn-lt"/>
              </a:rPr>
              <a:t>:  chain T verifies block header of chain S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1D9521D8-2CC7-824E-B1A5-F9DB76DB7639}"/>
              </a:ext>
            </a:extLst>
          </p:cNvPr>
          <p:cNvSpPr/>
          <p:nvPr/>
        </p:nvSpPr>
        <p:spPr>
          <a:xfrm>
            <a:off x="1191986" y="1854630"/>
            <a:ext cx="1596388" cy="407397"/>
          </a:xfrm>
          <a:prstGeom prst="wedgeRoundRectCallout">
            <a:avLst>
              <a:gd name="adj1" fmla="val 34769"/>
              <a:gd name="adj2" fmla="val 117207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receive </a:t>
            </a:r>
            <a:r>
              <a:rPr lang="en-US" sz="2000" dirty="0" err="1"/>
              <a:t>msgs</a:t>
            </a:r>
            <a:endParaRPr lang="en-US" sz="2000" dirty="0"/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ECF5201C-0382-B94A-8C07-0E6FA8C98CB0}"/>
              </a:ext>
            </a:extLst>
          </p:cNvPr>
          <p:cNvSpPr/>
          <p:nvPr/>
        </p:nvSpPr>
        <p:spPr>
          <a:xfrm>
            <a:off x="6334381" y="1710811"/>
            <a:ext cx="2352419" cy="407397"/>
          </a:xfrm>
          <a:prstGeom prst="wedgeRoundRectCallout">
            <a:avLst>
              <a:gd name="adj1" fmla="val -27600"/>
              <a:gd name="adj2" fmla="val 169311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verify and dispatch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158028-096A-354D-AB7E-7C0A04BD6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843" y="3143749"/>
            <a:ext cx="742043" cy="845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01FD44-1AAD-BC45-B156-26278A14C0D4}"/>
              </a:ext>
            </a:extLst>
          </p:cNvPr>
          <p:cNvSpPr txBox="1"/>
          <p:nvPr/>
        </p:nvSpPr>
        <p:spPr>
          <a:xfrm>
            <a:off x="4390899" y="3582870"/>
            <a:ext cx="823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oracle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E4AD0D-D257-6247-9A26-C7D8C0762085}"/>
              </a:ext>
            </a:extLst>
          </p:cNvPr>
          <p:cNvGrpSpPr/>
          <p:nvPr/>
        </p:nvGrpSpPr>
        <p:grpSpPr>
          <a:xfrm>
            <a:off x="2966086" y="1583766"/>
            <a:ext cx="3475072" cy="1621430"/>
            <a:chOff x="2974714" y="1169241"/>
            <a:chExt cx="3475072" cy="1621430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5BF4C23-C47E-7741-9E2B-136F1FE35B46}"/>
                </a:ext>
              </a:extLst>
            </p:cNvPr>
            <p:cNvSpPr/>
            <p:nvPr/>
          </p:nvSpPr>
          <p:spPr>
            <a:xfrm>
              <a:off x="3873462" y="2448276"/>
              <a:ext cx="2576324" cy="342395"/>
            </a:xfrm>
            <a:custGeom>
              <a:avLst/>
              <a:gdLst>
                <a:gd name="connsiteX0" fmla="*/ 159695 w 2576324"/>
                <a:gd name="connsiteY0" fmla="*/ 342395 h 342395"/>
                <a:gd name="connsiteX1" fmla="*/ 257667 w 2576324"/>
                <a:gd name="connsiteY1" fmla="*/ 15823 h 342395"/>
                <a:gd name="connsiteX2" fmla="*/ 2576324 w 2576324"/>
                <a:gd name="connsiteY2" fmla="*/ 81138 h 34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6324" h="342395">
                  <a:moveTo>
                    <a:pt x="159695" y="342395"/>
                  </a:moveTo>
                  <a:cubicBezTo>
                    <a:pt x="7295" y="200880"/>
                    <a:pt x="-145105" y="59366"/>
                    <a:pt x="257667" y="15823"/>
                  </a:cubicBezTo>
                  <a:cubicBezTo>
                    <a:pt x="660439" y="-27720"/>
                    <a:pt x="1618381" y="26709"/>
                    <a:pt x="2576324" y="81138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72006C-911E-0E43-BE3E-F92C0D8D44DA}"/>
                </a:ext>
              </a:extLst>
            </p:cNvPr>
            <p:cNvSpPr txBox="1"/>
            <p:nvPr/>
          </p:nvSpPr>
          <p:spPr>
            <a:xfrm>
              <a:off x="2974714" y="1169241"/>
              <a:ext cx="333886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send messages D[] to </a:t>
              </a:r>
              <a:r>
                <a:rPr lang="en-US" sz="2000" dirty="0" err="1">
                  <a:latin typeface="+mn-lt"/>
                </a:rPr>
                <a:t>relayerT</a:t>
              </a:r>
              <a:r>
                <a:rPr lang="en-US" sz="2000" dirty="0">
                  <a:latin typeface="+mn-lt"/>
                </a:rPr>
                <a:t>,</a:t>
              </a:r>
            </a:p>
            <a:p>
              <a:pPr algn="ctr"/>
              <a:r>
                <a:rPr lang="en-US" sz="2000" dirty="0">
                  <a:latin typeface="+mn-lt"/>
                </a:rPr>
                <a:t>along with </a:t>
              </a:r>
              <a:r>
                <a:rPr lang="en-US" sz="2000" u="sng" dirty="0">
                  <a:latin typeface="+mn-lt"/>
                </a:rPr>
                <a:t>finalized</a:t>
              </a:r>
              <a:r>
                <a:rPr lang="en-US" sz="2000" dirty="0">
                  <a:latin typeface="+mn-lt"/>
                </a:rPr>
                <a:t> 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block header on chain S,</a:t>
              </a:r>
            </a:p>
            <a:p>
              <a:pPr algn="ctr"/>
              <a:r>
                <a:rPr lang="en-US" sz="2000" dirty="0">
                  <a:latin typeface="+mn-lt"/>
                </a:rPr>
                <a:t>and Merkle proofs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56DB2A3-F8D5-1A40-80A4-AB12C94A4EB3}"/>
              </a:ext>
            </a:extLst>
          </p:cNvPr>
          <p:cNvSpPr txBox="1"/>
          <p:nvPr/>
        </p:nvSpPr>
        <p:spPr>
          <a:xfrm>
            <a:off x="946036" y="4235367"/>
            <a:ext cx="6144759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1189038" algn="l"/>
              </a:tabLst>
            </a:pPr>
            <a:r>
              <a:rPr lang="en-US" dirty="0" err="1">
                <a:latin typeface="+mn-lt"/>
              </a:rPr>
              <a:t>relayerT</a:t>
            </a:r>
            <a:r>
              <a:rPr lang="en-US" dirty="0">
                <a:latin typeface="+mn-lt"/>
              </a:rPr>
              <a:t> runs a (light) client for chain S to verify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that </a:t>
            </a:r>
            <a:r>
              <a:rPr lang="en-US" dirty="0" err="1">
                <a:latin typeface="+mn-lt"/>
              </a:rPr>
              <a:t>relayerS</a:t>
            </a:r>
            <a:r>
              <a:rPr lang="en-US" dirty="0">
                <a:latin typeface="+mn-lt"/>
              </a:rPr>
              <a:t> received messages  D[]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BB25E6B-680D-3F42-8CBA-47283FCD980B}"/>
              </a:ext>
            </a:extLst>
          </p:cNvPr>
          <p:cNvSpPr/>
          <p:nvPr/>
        </p:nvSpPr>
        <p:spPr>
          <a:xfrm>
            <a:off x="7316221" y="3861390"/>
            <a:ext cx="1763486" cy="675247"/>
          </a:xfrm>
          <a:prstGeom prst="wedgeRoundRectCallout">
            <a:avLst>
              <a:gd name="adj1" fmla="val -69577"/>
              <a:gd name="adj2" fmla="val 59470"/>
              <a:gd name="adj3" fmla="val 16667"/>
            </a:avLst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trustees</a:t>
            </a:r>
          </a:p>
        </p:txBody>
      </p:sp>
    </p:spTree>
    <p:extLst>
      <p:ext uri="{BB962C8B-B14F-4D97-AF65-F5344CB8AC3E}">
        <p14:creationId xmlns:p14="http://schemas.microsoft.com/office/powerpoint/2010/main" val="164833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8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6FC60-DD45-1A4B-9BDB-C9460D12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Primarily two types of messaging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D7772B-E790-6748-96F8-8ACBE5D8DE6E}"/>
              </a:ext>
            </a:extLst>
          </p:cNvPr>
          <p:cNvSpPr/>
          <p:nvPr/>
        </p:nvSpPr>
        <p:spPr>
          <a:xfrm>
            <a:off x="146956" y="2347215"/>
            <a:ext cx="2792186" cy="778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Source</a:t>
            </a:r>
            <a:br>
              <a:rPr lang="en-US" dirty="0"/>
            </a:br>
            <a:r>
              <a:rPr lang="en-US" dirty="0"/>
              <a:t>Chain 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654CF8-9295-0C4D-8220-B8A667FDAA5A}"/>
              </a:ext>
            </a:extLst>
          </p:cNvPr>
          <p:cNvSpPr/>
          <p:nvPr/>
        </p:nvSpPr>
        <p:spPr>
          <a:xfrm>
            <a:off x="1543045" y="2484022"/>
            <a:ext cx="1232809" cy="5047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relayerS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C3E46C-3175-9443-B7F3-BF5B7244B37C}"/>
              </a:ext>
            </a:extLst>
          </p:cNvPr>
          <p:cNvSpPr/>
          <p:nvPr/>
        </p:nvSpPr>
        <p:spPr>
          <a:xfrm>
            <a:off x="6431715" y="2371592"/>
            <a:ext cx="2612571" cy="778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Target</a:t>
            </a:r>
            <a:br>
              <a:rPr lang="en-US" dirty="0"/>
            </a:br>
            <a:r>
              <a:rPr lang="en-US" dirty="0"/>
              <a:t>Chain 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6F5136-CAE6-3843-92E5-0DAF2E6D22BE}"/>
              </a:ext>
            </a:extLst>
          </p:cNvPr>
          <p:cNvSpPr/>
          <p:nvPr/>
        </p:nvSpPr>
        <p:spPr>
          <a:xfrm>
            <a:off x="6680131" y="2508399"/>
            <a:ext cx="1206571" cy="5047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relayerT</a:t>
            </a:r>
            <a:endParaRPr lang="en-US" dirty="0"/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1D9521D8-2CC7-824E-B1A5-F9DB76DB7639}"/>
              </a:ext>
            </a:extLst>
          </p:cNvPr>
          <p:cNvSpPr/>
          <p:nvPr/>
        </p:nvSpPr>
        <p:spPr>
          <a:xfrm>
            <a:off x="881741" y="1723998"/>
            <a:ext cx="1596388" cy="407397"/>
          </a:xfrm>
          <a:prstGeom prst="wedgeRoundRectCallout">
            <a:avLst>
              <a:gd name="adj1" fmla="val 34769"/>
              <a:gd name="adj2" fmla="val 117207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receive </a:t>
            </a:r>
            <a:r>
              <a:rPr lang="en-US" sz="2000" dirty="0" err="1"/>
              <a:t>msgs</a:t>
            </a:r>
            <a:endParaRPr lang="en-US" sz="2000" dirty="0"/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ECF5201C-0382-B94A-8C07-0E6FA8C98CB0}"/>
              </a:ext>
            </a:extLst>
          </p:cNvPr>
          <p:cNvSpPr/>
          <p:nvPr/>
        </p:nvSpPr>
        <p:spPr>
          <a:xfrm>
            <a:off x="6644626" y="1364479"/>
            <a:ext cx="2352419" cy="623097"/>
          </a:xfrm>
          <a:prstGeom prst="wedgeRoundRectCallout">
            <a:avLst>
              <a:gd name="adj1" fmla="val -27600"/>
              <a:gd name="adj2" fmla="val 124762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verify SNARK proof and dispatch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6DB2A3-F8D5-1A40-80A4-AB12C94A4EB3}"/>
              </a:ext>
            </a:extLst>
          </p:cNvPr>
          <p:cNvSpPr txBox="1"/>
          <p:nvPr/>
        </p:nvSpPr>
        <p:spPr>
          <a:xfrm>
            <a:off x="412484" y="4206325"/>
            <a:ext cx="8274316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1189038" algn="l"/>
              </a:tabLst>
            </a:pPr>
            <a:r>
              <a:rPr lang="en-US" dirty="0">
                <a:latin typeface="+mn-lt"/>
              </a:rPr>
              <a:t>Problem:  high gas costs on chain T to verify state of source chain.</a:t>
            </a:r>
          </a:p>
          <a:p>
            <a:pPr algn="l">
              <a:tabLst>
                <a:tab pos="1189038" algn="l"/>
              </a:tabLst>
            </a:pPr>
            <a:r>
              <a:rPr lang="en-US" dirty="0">
                <a:latin typeface="+mn-lt"/>
              </a:rPr>
              <a:t>Solution:   use SNARKs  ⟹  little work for </a:t>
            </a:r>
            <a:r>
              <a:rPr lang="en-US" dirty="0" err="1">
                <a:latin typeface="+mn-lt"/>
              </a:rPr>
              <a:t>relayerT</a:t>
            </a:r>
            <a:endParaRPr lang="en-US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A6A992-8BF0-6F42-9B80-01A940D3977B}"/>
              </a:ext>
            </a:extLst>
          </p:cNvPr>
          <p:cNvGrpSpPr/>
          <p:nvPr/>
        </p:nvGrpSpPr>
        <p:grpSpPr>
          <a:xfrm>
            <a:off x="4000619" y="1091553"/>
            <a:ext cx="1492538" cy="1190605"/>
            <a:chOff x="3837335" y="1173198"/>
            <a:chExt cx="1492538" cy="119060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4EA4C38-DEF4-6B41-AF47-FDAFE5730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7335" y="1577866"/>
              <a:ext cx="602551" cy="78593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2F6B5F-1615-DE44-B2BA-E61EF3EF5841}"/>
                </a:ext>
              </a:extLst>
            </p:cNvPr>
            <p:cNvSpPr txBox="1"/>
            <p:nvPr/>
          </p:nvSpPr>
          <p:spPr>
            <a:xfrm>
              <a:off x="4439886" y="1173198"/>
              <a:ext cx="8899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SNARK</a:t>
              </a:r>
            </a:p>
            <a:p>
              <a:pPr algn="ctr"/>
              <a:r>
                <a:rPr lang="en-US" sz="2000" dirty="0">
                  <a:latin typeface="+mn-lt"/>
                </a:rPr>
                <a:t>prover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FA8BA1-CE48-FD4C-BD49-CA02A3A6C5EB}"/>
              </a:ext>
            </a:extLst>
          </p:cNvPr>
          <p:cNvGrpSpPr/>
          <p:nvPr/>
        </p:nvGrpSpPr>
        <p:grpSpPr>
          <a:xfrm>
            <a:off x="2478120" y="1518647"/>
            <a:ext cx="1522490" cy="461665"/>
            <a:chOff x="2478129" y="1518647"/>
            <a:chExt cx="1623320" cy="46166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6CF2235-C1F6-3D4E-A6A1-AE57C676A309}"/>
                </a:ext>
              </a:extLst>
            </p:cNvPr>
            <p:cNvCxnSpPr>
              <a:cxnSpLocks/>
              <a:stCxn id="24" idx="3"/>
              <a:endCxn id="18" idx="1"/>
            </p:cNvCxnSpPr>
            <p:nvPr/>
          </p:nvCxnSpPr>
          <p:spPr>
            <a:xfrm flipV="1">
              <a:off x="2478129" y="1889190"/>
              <a:ext cx="1623320" cy="38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D1BCAF-53B5-2C42-9B1A-D533D2AE42AF}"/>
                </a:ext>
              </a:extLst>
            </p:cNvPr>
            <p:cNvSpPr txBox="1"/>
            <p:nvPr/>
          </p:nvSpPr>
          <p:spPr>
            <a:xfrm>
              <a:off x="2626945" y="1518647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latin typeface="+mn-lt"/>
                </a:rPr>
                <a:t>msgs</a:t>
              </a:r>
              <a:r>
                <a:rPr lang="en-US" dirty="0">
                  <a:latin typeface="+mn-lt"/>
                </a:rPr>
                <a:t> D[]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2AA048-1D5E-B14D-8252-AC0C7A2BBCEA}"/>
              </a:ext>
            </a:extLst>
          </p:cNvPr>
          <p:cNvGrpSpPr/>
          <p:nvPr/>
        </p:nvGrpSpPr>
        <p:grpSpPr>
          <a:xfrm>
            <a:off x="3546345" y="2282158"/>
            <a:ext cx="2305695" cy="1013807"/>
            <a:chOff x="3546345" y="2282158"/>
            <a:chExt cx="2305695" cy="101380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4258BF5-C9B9-A74F-9A0F-204F3FA9EB21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3546345" y="2282158"/>
              <a:ext cx="583293" cy="92690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00C299-E7A9-D242-A16E-3CF61D632348}"/>
                </a:ext>
              </a:extLst>
            </p:cNvPr>
            <p:cNvSpPr txBox="1"/>
            <p:nvPr/>
          </p:nvSpPr>
          <p:spPr>
            <a:xfrm>
              <a:off x="3751272" y="2588079"/>
              <a:ext cx="21007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block header (BH)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and Merkle proofs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918A171-63EA-1A40-8D52-C902F10B1D53}"/>
              </a:ext>
            </a:extLst>
          </p:cNvPr>
          <p:cNvGrpSpPr/>
          <p:nvPr/>
        </p:nvGrpSpPr>
        <p:grpSpPr>
          <a:xfrm>
            <a:off x="4609032" y="2028375"/>
            <a:ext cx="1824204" cy="594645"/>
            <a:chOff x="4609032" y="2028375"/>
            <a:chExt cx="1824204" cy="59464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F3F96E3-C5B6-9B45-A3E2-469F7F5C22EC}"/>
                </a:ext>
              </a:extLst>
            </p:cNvPr>
            <p:cNvCxnSpPr>
              <a:cxnSpLocks/>
            </p:cNvCxnSpPr>
            <p:nvPr/>
          </p:nvCxnSpPr>
          <p:spPr>
            <a:xfrm>
              <a:off x="4609032" y="2118302"/>
              <a:ext cx="1773696" cy="5047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9FC647-154E-8644-B976-E161B14EF728}"/>
                </a:ext>
              </a:extLst>
            </p:cNvPr>
            <p:cNvSpPr txBox="1"/>
            <p:nvPr/>
          </p:nvSpPr>
          <p:spPr>
            <a:xfrm rot="963894">
              <a:off x="4627934" y="2028375"/>
              <a:ext cx="18053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D[],  BH, SNARK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2B637AF-03FC-284C-828C-C86B15600CFE}"/>
              </a:ext>
            </a:extLst>
          </p:cNvPr>
          <p:cNvGrpSpPr/>
          <p:nvPr/>
        </p:nvGrpSpPr>
        <p:grpSpPr>
          <a:xfrm>
            <a:off x="3175323" y="3209063"/>
            <a:ext cx="1549529" cy="845584"/>
            <a:chOff x="3175323" y="3209063"/>
            <a:chExt cx="1549529" cy="8455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158028-096A-354D-AB7E-7C0A04BD6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5323" y="3209063"/>
              <a:ext cx="742043" cy="84558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0C93673-8DF5-F84E-B122-F21562A1BBB6}"/>
                </a:ext>
              </a:extLst>
            </p:cNvPr>
            <p:cNvSpPr txBox="1"/>
            <p:nvPr/>
          </p:nvSpPr>
          <p:spPr>
            <a:xfrm>
              <a:off x="3901037" y="3599199"/>
              <a:ext cx="823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oracle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700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F5E6-B77E-2D41-BB4B-8ACF15080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Bridging:  the future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C4FCE-EE36-1F45-A332-797881707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1"/>
            <a:ext cx="8539843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User can hold assets on any chain</a:t>
            </a:r>
          </a:p>
          <a:p>
            <a:pPr>
              <a:spcBef>
                <a:spcPts val="1176"/>
              </a:spcBef>
            </a:pPr>
            <a:r>
              <a:rPr lang="en-US" dirty="0"/>
              <a:t>Assets move cheaply and quickly from chain to chain</a:t>
            </a:r>
          </a:p>
          <a:p>
            <a:pPr>
              <a:spcBef>
                <a:spcPts val="1176"/>
              </a:spcBef>
            </a:pPr>
            <a:r>
              <a:rPr lang="en-US" dirty="0"/>
              <a:t>A project’s liquidity is available on all chains</a:t>
            </a:r>
          </a:p>
          <a:p>
            <a:pPr>
              <a:spcBef>
                <a:spcPts val="1176"/>
              </a:spcBef>
            </a:pPr>
            <a:r>
              <a:rPr lang="en-US" dirty="0"/>
              <a:t>Users and projects choose the chain that is best suited for their application and asset type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are not there yet …</a:t>
            </a:r>
          </a:p>
        </p:txBody>
      </p:sp>
    </p:spTree>
    <p:extLst>
      <p:ext uri="{BB962C8B-B14F-4D97-AF65-F5344CB8AC3E}">
        <p14:creationId xmlns:p14="http://schemas.microsoft.com/office/powerpoint/2010/main" val="3029140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6BB03C1-F2BA-564D-802A-378EB717D3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3AD8EC-6487-9840-A969-5FCB2B994E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 crypto tricks</a:t>
            </a:r>
          </a:p>
        </p:txBody>
      </p:sp>
    </p:spTree>
    <p:extLst>
      <p:ext uri="{BB962C8B-B14F-4D97-AF65-F5344CB8AC3E}">
        <p14:creationId xmlns:p14="http://schemas.microsoft.com/office/powerpoint/2010/main" val="3839149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522B-B25F-EC47-9686-EB538EFC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BLS signatures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3E2DC11-7609-4C4E-B1FC-19E7DC03E65D}"/>
              </a:ext>
            </a:extLst>
          </p:cNvPr>
          <p:cNvGrpSpPr/>
          <p:nvPr/>
        </p:nvGrpSpPr>
        <p:grpSpPr>
          <a:xfrm>
            <a:off x="-38596" y="1074408"/>
            <a:ext cx="5478739" cy="3942807"/>
            <a:chOff x="72970" y="994821"/>
            <a:chExt cx="5478739" cy="394280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5E5EBF-ABE7-AA42-A7CF-BD39EEA69107}"/>
                </a:ext>
              </a:extLst>
            </p:cNvPr>
            <p:cNvSpPr/>
            <p:nvPr/>
          </p:nvSpPr>
          <p:spPr>
            <a:xfrm>
              <a:off x="840246" y="1524246"/>
              <a:ext cx="4711463" cy="34133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2AD665-D774-8740-8B50-A13149A923F3}"/>
                </a:ext>
              </a:extLst>
            </p:cNvPr>
            <p:cNvGrpSpPr/>
            <p:nvPr/>
          </p:nvGrpSpPr>
          <p:grpSpPr>
            <a:xfrm>
              <a:off x="1041192" y="1524245"/>
              <a:ext cx="3192672" cy="977444"/>
              <a:chOff x="457200" y="1179483"/>
              <a:chExt cx="3192672" cy="97744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E7E3CA-A5D2-5043-8C37-B3C9842F836B}"/>
                  </a:ext>
                </a:extLst>
              </p:cNvPr>
              <p:cNvSpPr txBox="1"/>
              <p:nvPr/>
            </p:nvSpPr>
            <p:spPr>
              <a:xfrm>
                <a:off x="828640" y="1179483"/>
                <a:ext cx="10070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inputs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C3F44C-1C87-474A-8728-122153CE7B83}"/>
                  </a:ext>
                </a:extLst>
              </p:cNvPr>
              <p:cNvSpPr txBox="1"/>
              <p:nvPr/>
            </p:nvSpPr>
            <p:spPr>
              <a:xfrm>
                <a:off x="2455314" y="1203977"/>
                <a:ext cx="1194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outputs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9DF7FFE-88E9-D146-BA71-CF18C6A76E80}"/>
                  </a:ext>
                </a:extLst>
              </p:cNvPr>
              <p:cNvGrpSpPr/>
              <p:nvPr/>
            </p:nvGrpSpPr>
            <p:grpSpPr>
              <a:xfrm>
                <a:off x="457200" y="1523402"/>
                <a:ext cx="853629" cy="461665"/>
                <a:chOff x="457200" y="1523402"/>
                <a:chExt cx="853629" cy="46166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06D5BC4-606F-2E45-AA0B-D70D13A0C5A0}"/>
                    </a:ext>
                  </a:extLst>
                </p:cNvPr>
                <p:cNvSpPr/>
                <p:nvPr/>
              </p:nvSpPr>
              <p:spPr>
                <a:xfrm>
                  <a:off x="457200" y="1644044"/>
                  <a:ext cx="853629" cy="2678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28A2F09-0A5E-2E43-9AEC-220E68AE0B9B}"/>
                    </a:ext>
                  </a:extLst>
                </p:cNvPr>
                <p:cNvSpPr txBox="1"/>
                <p:nvPr/>
              </p:nvSpPr>
              <p:spPr>
                <a:xfrm>
                  <a:off x="592487" y="1523402"/>
                  <a:ext cx="6286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sig</a:t>
                  </a:r>
                  <a:endParaRPr lang="en-US" b="1" baseline="-25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FD8A94-4B72-954B-A61E-59D2B7A3578E}"/>
                  </a:ext>
                </a:extLst>
              </p:cNvPr>
              <p:cNvSpPr txBox="1"/>
              <p:nvPr/>
            </p:nvSpPr>
            <p:spPr>
              <a:xfrm>
                <a:off x="1813334" y="1532248"/>
                <a:ext cx="5790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sig</a:t>
                </a:r>
                <a:endParaRPr lang="en-US" baseline="-250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6B8272D-5F4E-F24E-9526-4447A949BE89}"/>
                  </a:ext>
                </a:extLst>
              </p:cNvPr>
              <p:cNvGrpSpPr/>
              <p:nvPr/>
            </p:nvGrpSpPr>
            <p:grpSpPr>
              <a:xfrm>
                <a:off x="1323150" y="1520373"/>
                <a:ext cx="853629" cy="461665"/>
                <a:chOff x="457200" y="1523402"/>
                <a:chExt cx="853629" cy="461665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BB993B9F-B992-6E41-BE9E-1B26B3C81193}"/>
                    </a:ext>
                  </a:extLst>
                </p:cNvPr>
                <p:cNvSpPr/>
                <p:nvPr/>
              </p:nvSpPr>
              <p:spPr>
                <a:xfrm>
                  <a:off x="457200" y="1644044"/>
                  <a:ext cx="853629" cy="2678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42A87C7-B192-9049-91C8-7465F4BE3A14}"/>
                    </a:ext>
                  </a:extLst>
                </p:cNvPr>
                <p:cNvSpPr txBox="1"/>
                <p:nvPr/>
              </p:nvSpPr>
              <p:spPr>
                <a:xfrm>
                  <a:off x="592487" y="1523402"/>
                  <a:ext cx="6286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sig</a:t>
                  </a:r>
                  <a:endParaRPr lang="en-US" b="1" baseline="-25000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B6A56AC-2478-A24F-A4E7-0CAC8DA132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2320" y="1431726"/>
                <a:ext cx="0" cy="72520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CEBC47F-A734-3F40-A396-2508B934350D}"/>
                  </a:ext>
                </a:extLst>
              </p:cNvPr>
              <p:cNvSpPr/>
              <p:nvPr/>
            </p:nvSpPr>
            <p:spPr>
              <a:xfrm>
                <a:off x="2221283" y="1641763"/>
                <a:ext cx="853629" cy="2678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731756A-62B4-5849-A4C4-0E3A3691B05A}"/>
                </a:ext>
              </a:extLst>
            </p:cNvPr>
            <p:cNvGrpSpPr/>
            <p:nvPr/>
          </p:nvGrpSpPr>
          <p:grpSpPr>
            <a:xfrm>
              <a:off x="1041192" y="2546024"/>
              <a:ext cx="4412373" cy="725201"/>
              <a:chOff x="457200" y="2284588"/>
              <a:chExt cx="4412373" cy="725201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C2310DF-7F05-4E4F-870D-12972CD1118E}"/>
                  </a:ext>
                </a:extLst>
              </p:cNvPr>
              <p:cNvGrpSpPr/>
              <p:nvPr/>
            </p:nvGrpSpPr>
            <p:grpSpPr>
              <a:xfrm>
                <a:off x="457200" y="2377178"/>
                <a:ext cx="853629" cy="461665"/>
                <a:chOff x="457200" y="1523402"/>
                <a:chExt cx="853629" cy="461665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922FB0-D826-0F4D-9946-47111499556B}"/>
                    </a:ext>
                  </a:extLst>
                </p:cNvPr>
                <p:cNvSpPr/>
                <p:nvPr/>
              </p:nvSpPr>
              <p:spPr>
                <a:xfrm>
                  <a:off x="457200" y="1644044"/>
                  <a:ext cx="853629" cy="2678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132905D-15EC-8243-ADE4-BB07C3083FC4}"/>
                    </a:ext>
                  </a:extLst>
                </p:cNvPr>
                <p:cNvSpPr txBox="1"/>
                <p:nvPr/>
              </p:nvSpPr>
              <p:spPr>
                <a:xfrm>
                  <a:off x="592487" y="1523402"/>
                  <a:ext cx="6286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sig</a:t>
                  </a:r>
                  <a:endParaRPr lang="en-US" b="1" baseline="-25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155976-836D-2546-8AC7-A734588CBA8C}"/>
                  </a:ext>
                </a:extLst>
              </p:cNvPr>
              <p:cNvSpPr txBox="1"/>
              <p:nvPr/>
            </p:nvSpPr>
            <p:spPr>
              <a:xfrm>
                <a:off x="1813334" y="2386024"/>
                <a:ext cx="5790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sig</a:t>
                </a:r>
                <a:endParaRPr lang="en-US" baseline="-250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1642F04-4450-7D45-8E19-239C7AFA91BA}"/>
                  </a:ext>
                </a:extLst>
              </p:cNvPr>
              <p:cNvGrpSpPr/>
              <p:nvPr/>
            </p:nvGrpSpPr>
            <p:grpSpPr>
              <a:xfrm>
                <a:off x="1323150" y="2374149"/>
                <a:ext cx="853629" cy="461665"/>
                <a:chOff x="457200" y="1523402"/>
                <a:chExt cx="853629" cy="461665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255A0E4-C4BE-064A-BDCE-00F055EA3630}"/>
                    </a:ext>
                  </a:extLst>
                </p:cNvPr>
                <p:cNvSpPr/>
                <p:nvPr/>
              </p:nvSpPr>
              <p:spPr>
                <a:xfrm>
                  <a:off x="457200" y="1644044"/>
                  <a:ext cx="853629" cy="2678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84A5A4C-7AD3-C346-A89D-8C07936162A5}"/>
                    </a:ext>
                  </a:extLst>
                </p:cNvPr>
                <p:cNvSpPr txBox="1"/>
                <p:nvPr/>
              </p:nvSpPr>
              <p:spPr>
                <a:xfrm>
                  <a:off x="592487" y="1523402"/>
                  <a:ext cx="6286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sig</a:t>
                  </a:r>
                  <a:endParaRPr lang="en-US" b="1" baseline="-25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CFEC710-BD62-474E-8392-1ABB9E0325C5}"/>
                  </a:ext>
                </a:extLst>
              </p:cNvPr>
              <p:cNvSpPr/>
              <p:nvPr/>
            </p:nvSpPr>
            <p:spPr>
              <a:xfrm>
                <a:off x="2189731" y="2495539"/>
                <a:ext cx="853629" cy="2678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07045C-CE04-1145-9C4B-CB281F768BCC}"/>
                  </a:ext>
                </a:extLst>
              </p:cNvPr>
              <p:cNvSpPr/>
              <p:nvPr/>
            </p:nvSpPr>
            <p:spPr>
              <a:xfrm>
                <a:off x="3086255" y="2494791"/>
                <a:ext cx="853629" cy="2678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40AD91C-91D7-4A46-BBC1-663CCD7D1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7890" y="2284588"/>
                <a:ext cx="0" cy="72520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458455-94C6-CE42-8E7D-20AFE2E882B1}"/>
                  </a:ext>
                </a:extLst>
              </p:cNvPr>
              <p:cNvSpPr txBox="1"/>
              <p:nvPr/>
            </p:nvSpPr>
            <p:spPr>
              <a:xfrm>
                <a:off x="2299606" y="2384047"/>
                <a:ext cx="6286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sig</a:t>
                </a:r>
                <a:endParaRPr lang="en-US" b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403651D-2B81-594A-ADCF-957EBB8901B4}"/>
                  </a:ext>
                </a:extLst>
              </p:cNvPr>
              <p:cNvSpPr/>
              <p:nvPr/>
            </p:nvSpPr>
            <p:spPr>
              <a:xfrm>
                <a:off x="3943866" y="2494791"/>
                <a:ext cx="925707" cy="2678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4AA7D30-1313-C641-B7DB-B6A5493FE160}"/>
                </a:ext>
              </a:extLst>
            </p:cNvPr>
            <p:cNvGrpSpPr/>
            <p:nvPr/>
          </p:nvGrpSpPr>
          <p:grpSpPr>
            <a:xfrm>
              <a:off x="1026578" y="3396585"/>
              <a:ext cx="3447059" cy="725201"/>
              <a:chOff x="442586" y="3138672"/>
              <a:chExt cx="3447059" cy="725201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114D1C0-737F-2F43-B6B5-D45D0B3F5189}"/>
                  </a:ext>
                </a:extLst>
              </p:cNvPr>
              <p:cNvGrpSpPr/>
              <p:nvPr/>
            </p:nvGrpSpPr>
            <p:grpSpPr>
              <a:xfrm>
                <a:off x="442586" y="3202501"/>
                <a:ext cx="853629" cy="461665"/>
                <a:chOff x="457200" y="1523402"/>
                <a:chExt cx="853629" cy="461665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53D0B9E-227A-B042-B562-C8547C227979}"/>
                    </a:ext>
                  </a:extLst>
                </p:cNvPr>
                <p:cNvSpPr/>
                <p:nvPr/>
              </p:nvSpPr>
              <p:spPr>
                <a:xfrm>
                  <a:off x="457200" y="1644044"/>
                  <a:ext cx="853629" cy="2678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366CBEC-8130-4F44-A266-4EAF27ECADD1}"/>
                    </a:ext>
                  </a:extLst>
                </p:cNvPr>
                <p:cNvSpPr txBox="1"/>
                <p:nvPr/>
              </p:nvSpPr>
              <p:spPr>
                <a:xfrm>
                  <a:off x="592487" y="1523402"/>
                  <a:ext cx="6286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sig</a:t>
                  </a:r>
                  <a:endParaRPr lang="en-US" b="1" baseline="-25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A56845-F23A-8640-B911-91A56C0506B3}"/>
                  </a:ext>
                </a:extLst>
              </p:cNvPr>
              <p:cNvSpPr txBox="1"/>
              <p:nvPr/>
            </p:nvSpPr>
            <p:spPr>
              <a:xfrm>
                <a:off x="1798720" y="3211347"/>
                <a:ext cx="5790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sig</a:t>
                </a:r>
                <a:endParaRPr lang="en-US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E0D6960-9112-5548-828D-73F73A8E557E}"/>
                  </a:ext>
                </a:extLst>
              </p:cNvPr>
              <p:cNvSpPr/>
              <p:nvPr/>
            </p:nvSpPr>
            <p:spPr>
              <a:xfrm>
                <a:off x="1308536" y="3320114"/>
                <a:ext cx="853629" cy="2678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4055254-83B9-1D4D-BC45-6BD47F221DAF}"/>
                  </a:ext>
                </a:extLst>
              </p:cNvPr>
              <p:cNvSpPr/>
              <p:nvPr/>
            </p:nvSpPr>
            <p:spPr>
              <a:xfrm>
                <a:off x="2175117" y="3320862"/>
                <a:ext cx="853629" cy="2678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BB1A124-81F5-7B48-A836-E59BE1FD8EEA}"/>
                  </a:ext>
                </a:extLst>
              </p:cNvPr>
              <p:cNvSpPr/>
              <p:nvPr/>
            </p:nvSpPr>
            <p:spPr>
              <a:xfrm>
                <a:off x="3036016" y="3320114"/>
                <a:ext cx="853629" cy="2678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E2E7035-0485-E84E-A673-43ACDC3AF5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4469" y="3138672"/>
                <a:ext cx="0" cy="72520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969F562-4B95-8348-B967-EF0D74730D4B}"/>
                </a:ext>
              </a:extLst>
            </p:cNvPr>
            <p:cNvGrpSpPr/>
            <p:nvPr/>
          </p:nvGrpSpPr>
          <p:grpSpPr>
            <a:xfrm>
              <a:off x="1055806" y="4212426"/>
              <a:ext cx="3458934" cy="725201"/>
              <a:chOff x="471814" y="4018135"/>
              <a:chExt cx="3458934" cy="725201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43139257-9744-5A42-92D5-7DE871E966FE}"/>
                  </a:ext>
                </a:extLst>
              </p:cNvPr>
              <p:cNvGrpSpPr/>
              <p:nvPr/>
            </p:nvGrpSpPr>
            <p:grpSpPr>
              <a:xfrm>
                <a:off x="471814" y="4109811"/>
                <a:ext cx="853629" cy="461665"/>
                <a:chOff x="457200" y="1523402"/>
                <a:chExt cx="853629" cy="461665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F148205-A560-1F46-9D65-9C5CA96A96F9}"/>
                    </a:ext>
                  </a:extLst>
                </p:cNvPr>
                <p:cNvSpPr/>
                <p:nvPr/>
              </p:nvSpPr>
              <p:spPr>
                <a:xfrm>
                  <a:off x="457200" y="1644044"/>
                  <a:ext cx="853629" cy="2678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0EDDA56-A271-424F-877C-89DA6935A114}"/>
                    </a:ext>
                  </a:extLst>
                </p:cNvPr>
                <p:cNvSpPr txBox="1"/>
                <p:nvPr/>
              </p:nvSpPr>
              <p:spPr>
                <a:xfrm>
                  <a:off x="592487" y="1523402"/>
                  <a:ext cx="6286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sig</a:t>
                  </a:r>
                  <a:endParaRPr lang="en-US" b="1" baseline="-25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FC6B547-9C8A-1F45-923A-0F086F90BF6C}"/>
                  </a:ext>
                </a:extLst>
              </p:cNvPr>
              <p:cNvSpPr txBox="1"/>
              <p:nvPr/>
            </p:nvSpPr>
            <p:spPr>
              <a:xfrm>
                <a:off x="1827948" y="4118657"/>
                <a:ext cx="5790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sig</a:t>
                </a:r>
                <a:endParaRPr lang="en-US" baseline="-250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2CEAE45-3DD0-594D-8EBC-3896D039D5D9}"/>
                  </a:ext>
                </a:extLst>
              </p:cNvPr>
              <p:cNvGrpSpPr/>
              <p:nvPr/>
            </p:nvGrpSpPr>
            <p:grpSpPr>
              <a:xfrm>
                <a:off x="1337764" y="4106782"/>
                <a:ext cx="853629" cy="461665"/>
                <a:chOff x="457200" y="1523402"/>
                <a:chExt cx="853629" cy="461665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7107019-6EC4-E94E-B931-A25D5AB9AC1B}"/>
                    </a:ext>
                  </a:extLst>
                </p:cNvPr>
                <p:cNvSpPr/>
                <p:nvPr/>
              </p:nvSpPr>
              <p:spPr>
                <a:xfrm>
                  <a:off x="457200" y="1644044"/>
                  <a:ext cx="853629" cy="2678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ADFDBDB-4F0A-7C45-9DCA-DE73E26845F2}"/>
                    </a:ext>
                  </a:extLst>
                </p:cNvPr>
                <p:cNvSpPr txBox="1"/>
                <p:nvPr/>
              </p:nvSpPr>
              <p:spPr>
                <a:xfrm>
                  <a:off x="592487" y="1523402"/>
                  <a:ext cx="6286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sig</a:t>
                  </a:r>
                  <a:endParaRPr lang="en-US" b="1" baseline="-25000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6345C2F-4F60-A54B-9161-BCE89C22B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6934" y="4018135"/>
                <a:ext cx="0" cy="72520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842692-2D16-9D47-A49C-6670E15BDE09}"/>
                  </a:ext>
                </a:extLst>
              </p:cNvPr>
              <p:cNvSpPr/>
              <p:nvPr/>
            </p:nvSpPr>
            <p:spPr>
              <a:xfrm>
                <a:off x="2228095" y="4228172"/>
                <a:ext cx="853629" cy="2678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023E4BD-FB53-5A4C-A3B0-A198E3192207}"/>
                  </a:ext>
                </a:extLst>
              </p:cNvPr>
              <p:cNvSpPr/>
              <p:nvPr/>
            </p:nvSpPr>
            <p:spPr>
              <a:xfrm>
                <a:off x="3077119" y="4227424"/>
                <a:ext cx="853629" cy="2678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BCEF401-4496-3346-A6EB-EE4136964DB0}"/>
                </a:ext>
              </a:extLst>
            </p:cNvPr>
            <p:cNvSpPr txBox="1"/>
            <p:nvPr/>
          </p:nvSpPr>
          <p:spPr>
            <a:xfrm>
              <a:off x="85810" y="1892658"/>
              <a:ext cx="782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Tx1: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0DC2CFF-5F32-6544-BC20-865A533EFC45}"/>
                </a:ext>
              </a:extLst>
            </p:cNvPr>
            <p:cNvSpPr txBox="1"/>
            <p:nvPr/>
          </p:nvSpPr>
          <p:spPr>
            <a:xfrm>
              <a:off x="72971" y="2623981"/>
              <a:ext cx="782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Tx2: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E9F14F1-07B3-7044-A5FD-5DCDEA6E2AE3}"/>
                </a:ext>
              </a:extLst>
            </p:cNvPr>
            <p:cNvSpPr txBox="1"/>
            <p:nvPr/>
          </p:nvSpPr>
          <p:spPr>
            <a:xfrm>
              <a:off x="83247" y="3460414"/>
              <a:ext cx="782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Tx3: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4FFBDC-6325-E647-9ECA-00D5FF461014}"/>
                </a:ext>
              </a:extLst>
            </p:cNvPr>
            <p:cNvSpPr txBox="1"/>
            <p:nvPr/>
          </p:nvSpPr>
          <p:spPr>
            <a:xfrm>
              <a:off x="72970" y="4316323"/>
              <a:ext cx="782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Tx4: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132F278-94FB-B342-9AB4-B5F9AAD6988F}"/>
                </a:ext>
              </a:extLst>
            </p:cNvPr>
            <p:cNvSpPr/>
            <p:nvPr/>
          </p:nvSpPr>
          <p:spPr>
            <a:xfrm>
              <a:off x="3664878" y="1985790"/>
              <a:ext cx="853629" cy="2678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BCF32DC-E294-9F42-977C-CB4AC6B9F667}"/>
                </a:ext>
              </a:extLst>
            </p:cNvPr>
            <p:cNvSpPr txBox="1"/>
            <p:nvPr/>
          </p:nvSpPr>
          <p:spPr>
            <a:xfrm>
              <a:off x="1726956" y="994821"/>
              <a:ext cx="2513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Bitcoin block</a:t>
              </a:r>
            </a:p>
          </p:txBody>
        </p: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E2CD3210-383B-5C44-8268-52EF11B09C5B}"/>
              </a:ext>
            </a:extLst>
          </p:cNvPr>
          <p:cNvSpPr txBox="1">
            <a:spLocks/>
          </p:cNvSpPr>
          <p:nvPr/>
        </p:nvSpPr>
        <p:spPr bwMode="auto">
          <a:xfrm>
            <a:off x="5664864" y="1824199"/>
            <a:ext cx="3364833" cy="2944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Signatures make up </a:t>
            </a:r>
            <a:br>
              <a:rPr lang="en-US" dirty="0"/>
            </a:br>
            <a:r>
              <a:rPr lang="en-US" dirty="0"/>
              <a:t>most of Tx data.</a:t>
            </a:r>
          </a:p>
          <a:p>
            <a:pPr marL="0" indent="0">
              <a:spcBef>
                <a:spcPts val="1872"/>
              </a:spcBef>
              <a:buNone/>
            </a:pPr>
            <a:r>
              <a:rPr lang="en-US" dirty="0"/>
              <a:t>Can we compress </a:t>
            </a:r>
            <a:br>
              <a:rPr lang="en-US" dirty="0"/>
            </a:br>
            <a:r>
              <a:rPr lang="en-US" dirty="0"/>
              <a:t>signatures?</a:t>
            </a:r>
          </a:p>
          <a:p>
            <a:r>
              <a:rPr lang="en-US" dirty="0"/>
              <a:t>Yes:  aggregation!</a:t>
            </a:r>
          </a:p>
          <a:p>
            <a:pPr>
              <a:lnSpc>
                <a:spcPct val="110000"/>
              </a:lnSpc>
              <a:tabLst>
                <a:tab pos="565150" algn="l"/>
              </a:tabLst>
            </a:pPr>
            <a:r>
              <a:rPr lang="en-US" dirty="0"/>
              <a:t>not possible for ECDSA</a:t>
            </a:r>
          </a:p>
        </p:txBody>
      </p:sp>
    </p:spTree>
    <p:extLst>
      <p:ext uri="{BB962C8B-B14F-4D97-AF65-F5344CB8AC3E}">
        <p14:creationId xmlns:p14="http://schemas.microsoft.com/office/powerpoint/2010/main" val="80089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025D-F02F-3B4F-81E9-4341117D9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BLS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E30CB-3815-E347-8379-020150BD4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Used in modern blockchains:   </a:t>
            </a:r>
            <a:r>
              <a:rPr lang="en-US" dirty="0" err="1"/>
              <a:t>Ehtereum</a:t>
            </a:r>
            <a:r>
              <a:rPr lang="en-US" dirty="0"/>
              <a:t> 2.0,  </a:t>
            </a:r>
            <a:r>
              <a:rPr lang="en-US" dirty="0" err="1"/>
              <a:t>Dfinity</a:t>
            </a:r>
            <a:r>
              <a:rPr lang="en-US" dirty="0"/>
              <a:t>,  Chia, 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setup: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 = {1, g, …, g</a:t>
            </a:r>
            <a:r>
              <a:rPr lang="en-US" baseline="30000" dirty="0"/>
              <a:t>q-1</a:t>
            </a:r>
            <a:r>
              <a:rPr lang="en-US" dirty="0"/>
              <a:t>}  a cyclic group of prime order q</a:t>
            </a:r>
          </a:p>
          <a:p>
            <a:endParaRPr lang="en-US" dirty="0"/>
          </a:p>
          <a:p>
            <a:r>
              <a:rPr lang="en-US" dirty="0"/>
              <a:t>H: M × G ⇾ G    a hash function    (e.g., based on SHA256)</a:t>
            </a:r>
          </a:p>
        </p:txBody>
      </p:sp>
    </p:spTree>
    <p:extLst>
      <p:ext uri="{BB962C8B-B14F-4D97-AF65-F5344CB8AC3E}">
        <p14:creationId xmlns:p14="http://schemas.microsoft.com/office/powerpoint/2010/main" val="2396760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025D-F02F-3B4F-81E9-4341117D9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BLS Signatures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1E30CB-3815-E347-8379-020150BD47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  <a:tabLst>
                    <a:tab pos="1414463" algn="l"/>
                  </a:tabLst>
                </a:pPr>
                <a:r>
                  <a:rPr lang="en-US" b="1" u="sng" dirty="0"/>
                  <a:t>KeyGen</a:t>
                </a:r>
                <a:r>
                  <a:rPr lang="en-US" dirty="0"/>
                  <a:t>():	choose random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  in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{1, …,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1776"/>
                  </a:spcBef>
                  <a:buNone/>
                  <a:tabLst>
                    <a:tab pos="1414463" algn="l"/>
                  </a:tabLst>
                </a:pPr>
                <a:r>
                  <a:rPr lang="en-US" dirty="0"/>
                  <a:t>	output   </a:t>
                </a:r>
                <a:r>
                  <a:rPr lang="en-US" dirty="0" err="1"/>
                  <a:t>sk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 ,    pk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dirty="0"/>
                  <a:t>   ∈ G</a:t>
                </a:r>
              </a:p>
              <a:p>
                <a:pPr marL="0" indent="0">
                  <a:buNone/>
                  <a:tabLst>
                    <a:tab pos="1414463" algn="l"/>
                  </a:tabLst>
                </a:pPr>
                <a:endParaRPr lang="en-US" dirty="0"/>
              </a:p>
              <a:p>
                <a:pPr marL="0" indent="0">
                  <a:buNone/>
                  <a:tabLst>
                    <a:tab pos="1414463" algn="l"/>
                  </a:tabLst>
                </a:pPr>
                <a:r>
                  <a:rPr lang="en-US" b="1" u="sng" dirty="0"/>
                  <a:t>Sign</a:t>
                </a:r>
                <a:r>
                  <a:rPr lang="en-US" dirty="0"/>
                  <a:t>(</a:t>
                </a:r>
                <a:r>
                  <a:rPr lang="en-US" dirty="0" err="1"/>
                  <a:t>sk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):    output    sig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pk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dirty="0"/>
                  <a:t>   ∈ G</a:t>
                </a:r>
              </a:p>
              <a:p>
                <a:pPr marL="0" indent="0">
                  <a:buNone/>
                  <a:tabLst>
                    <a:tab pos="1414463" algn="l"/>
                  </a:tabLst>
                </a:pPr>
                <a:endParaRPr lang="en-US" dirty="0"/>
              </a:p>
              <a:p>
                <a:pPr marL="0" indent="0">
                  <a:buNone/>
                  <a:tabLst>
                    <a:tab pos="1414463" algn="l"/>
                  </a:tabLst>
                </a:pPr>
                <a:r>
                  <a:rPr lang="en-US" b="1" u="sng" dirty="0"/>
                  <a:t>Verify</a:t>
                </a:r>
                <a:r>
                  <a:rPr lang="en-US" dirty="0"/>
                  <a:t>(pk,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sig):    output accept if    </a:t>
                </a:r>
                <a:r>
                  <a:rPr lang="en-US" dirty="0" err="1"/>
                  <a:t>log</a:t>
                </a:r>
                <a:r>
                  <a:rPr lang="en-US" sz="2800" baseline="-25000" dirty="0" err="1"/>
                  <a:t>g</a:t>
                </a:r>
                <a:r>
                  <a:rPr lang="en-US" dirty="0"/>
                  <a:t>(pk) = </a:t>
                </a:r>
                <a:r>
                  <a:rPr lang="en-US" dirty="0" err="1"/>
                  <a:t>log</a:t>
                </a:r>
                <a:r>
                  <a:rPr lang="en-US" sz="2800" i="0" baseline="-25000" dirty="0" err="1">
                    <a:latin typeface="+mj-lt"/>
                  </a:rPr>
                  <a:t>H</a:t>
                </a:r>
                <a:r>
                  <a:rPr lang="en-US" sz="2800" i="0" baseline="-25000" dirty="0">
                    <a:latin typeface="+mj-lt"/>
                  </a:rPr>
                  <a:t>(</a:t>
                </a:r>
                <a:r>
                  <a:rPr lang="en-US" sz="2800" i="0" baseline="-25000" dirty="0" err="1">
                    <a:latin typeface="+mj-lt"/>
                  </a:rPr>
                  <a:t>m,pk</a:t>
                </a:r>
                <a:r>
                  <a:rPr lang="en-US" i="0" baseline="-25000" dirty="0">
                    <a:latin typeface="+mj-lt"/>
                  </a:rPr>
                  <a:t>)</a:t>
                </a:r>
                <a:r>
                  <a:rPr lang="en-US" i="0" dirty="0">
                    <a:latin typeface="+mj-lt"/>
                  </a:rPr>
                  <a:t>(sig)</a:t>
                </a:r>
              </a:p>
              <a:p>
                <a:pPr marL="0" indent="0">
                  <a:buNone/>
                  <a:tabLst>
                    <a:tab pos="1414463" algn="l"/>
                  </a:tabLst>
                </a:pPr>
                <a:endParaRPr lang="en-US" baseline="-25000" dirty="0">
                  <a:latin typeface="+mj-lt"/>
                </a:endParaRPr>
              </a:p>
              <a:p>
                <a:pPr marL="0" indent="0">
                  <a:spcBef>
                    <a:spcPts val="1824"/>
                  </a:spcBef>
                  <a:buNone/>
                  <a:tabLst>
                    <a:tab pos="1414463" algn="l"/>
                  </a:tabLst>
                </a:pPr>
                <a:r>
                  <a:rPr lang="en-US" dirty="0">
                    <a:latin typeface="+mj-lt"/>
                  </a:rPr>
                  <a:t>Note:   signature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j-lt"/>
                  </a:rPr>
                  <a:t> is unique!    (no malleability)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1E30CB-3815-E347-8379-020150BD4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83B0657-ED2F-B441-AA69-0237C684C615}"/>
              </a:ext>
            </a:extLst>
          </p:cNvPr>
          <p:cNvSpPr/>
          <p:nvPr/>
        </p:nvSpPr>
        <p:spPr>
          <a:xfrm>
            <a:off x="2902688" y="1733107"/>
            <a:ext cx="3147238" cy="5422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072BCD-F57D-744F-A533-FB6A202BF0D2}"/>
              </a:ext>
            </a:extLst>
          </p:cNvPr>
          <p:cNvSpPr/>
          <p:nvPr/>
        </p:nvSpPr>
        <p:spPr>
          <a:xfrm>
            <a:off x="3235841" y="2597004"/>
            <a:ext cx="3026736" cy="5422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8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4A1E5-B8A3-2F41-85BF-06B4380F4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E7951-44F0-C74E-8AEC-C3F6144F3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343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Rollup server stores all account balances</a:t>
            </a:r>
          </a:p>
          <a:p>
            <a:pPr lvl="1"/>
            <a:r>
              <a:rPr lang="en-US" dirty="0"/>
              <a:t>L1 chain does not store explicit balances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  <a:tabLst>
                <a:tab pos="1365250" algn="l"/>
              </a:tabLst>
            </a:pPr>
            <a:r>
              <a:rPr lang="en-US" b="1" dirty="0"/>
              <a:t>Rollup</a:t>
            </a:r>
            <a:r>
              <a:rPr lang="en-US" dirty="0"/>
              <a:t>:	Tx data written to L1 chain  </a:t>
            </a:r>
            <a:r>
              <a:rPr lang="en-US" sz="2000" dirty="0"/>
              <a:t>(16 gas per byte)</a:t>
            </a:r>
          </a:p>
          <a:p>
            <a:pPr marL="57150" indent="0">
              <a:buNone/>
              <a:tabLst>
                <a:tab pos="1365250" algn="l"/>
              </a:tabLst>
            </a:pPr>
            <a:r>
              <a:rPr lang="en-US" b="1" dirty="0" err="1"/>
              <a:t>Validium</a:t>
            </a:r>
            <a:r>
              <a:rPr lang="en-US" dirty="0"/>
              <a:t>:	Tx data written to off-chain staked servers </a:t>
            </a:r>
            <a:r>
              <a:rPr lang="en-US" sz="2000" dirty="0"/>
              <a:t>(cheaper)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8129FB-F916-214A-B010-6029FE6298CD}"/>
              </a:ext>
            </a:extLst>
          </p:cNvPr>
          <p:cNvSpPr txBox="1"/>
          <p:nvPr/>
        </p:nvSpPr>
        <p:spPr>
          <a:xfrm>
            <a:off x="457200" y="4187584"/>
            <a:ext cx="75386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we hide Tx data from the Rollup server and the public?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Yes!      Using (</a:t>
            </a:r>
            <a:r>
              <a:rPr lang="en-US" dirty="0" err="1">
                <a:latin typeface="+mn-lt"/>
              </a:rPr>
              <a:t>zk</a:t>
            </a:r>
            <a:r>
              <a:rPr lang="en-US" dirty="0">
                <a:latin typeface="+mn-lt"/>
              </a:rPr>
              <a:t>)</a:t>
            </a:r>
            <a:r>
              <a:rPr lang="en-US" baseline="30000" dirty="0">
                <a:latin typeface="+mn-lt"/>
              </a:rPr>
              <a:t>2</a:t>
            </a:r>
            <a:r>
              <a:rPr lang="en-US" dirty="0">
                <a:latin typeface="+mn-lt"/>
              </a:rPr>
              <a:t>-SNARKs</a:t>
            </a:r>
            <a:endParaRPr lang="en-US" baseline="30000" dirty="0">
              <a:latin typeface="+mn-lt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E273EA74-C2A3-5140-8826-0496FFDB50A3}"/>
              </a:ext>
            </a:extLst>
          </p:cNvPr>
          <p:cNvSpPr/>
          <p:nvPr/>
        </p:nvSpPr>
        <p:spPr>
          <a:xfrm>
            <a:off x="326571" y="2555421"/>
            <a:ext cx="277586" cy="8572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2E76C-D9E8-B547-A1B1-8E9229DAC955}"/>
              </a:ext>
            </a:extLst>
          </p:cNvPr>
          <p:cNvSpPr txBox="1"/>
          <p:nvPr/>
        </p:nvSpPr>
        <p:spPr>
          <a:xfrm>
            <a:off x="881743" y="3543300"/>
            <a:ext cx="278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why store Tx data?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276EA-969B-AC4C-8071-42BD062F93D9}"/>
              </a:ext>
            </a:extLst>
          </p:cNvPr>
          <p:cNvSpPr txBox="1"/>
          <p:nvPr/>
        </p:nvSpPr>
        <p:spPr>
          <a:xfrm>
            <a:off x="3404066" y="3550770"/>
            <a:ext cx="4576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… backup in case rollup server fails</a:t>
            </a:r>
          </a:p>
        </p:txBody>
      </p:sp>
    </p:spTree>
    <p:extLst>
      <p:ext uri="{BB962C8B-B14F-4D97-AF65-F5344CB8AC3E}">
        <p14:creationId xmlns:p14="http://schemas.microsoft.com/office/powerpoint/2010/main" val="347010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3763-61EE-7C49-A1DF-9E1C1FE85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verify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A35F1-FE64-154E-BDA4-073CE4045D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686800" cy="381843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u="sng" dirty="0"/>
                  <a:t>A pairing</a:t>
                </a:r>
                <a:r>
                  <a:rPr lang="en-US" dirty="0"/>
                  <a:t>:     an efficiently computable function    </a:t>
                </a:r>
                <a:r>
                  <a:rPr lang="en-US" dirty="0" err="1"/>
                  <a:t>e:G×G</a:t>
                </a:r>
                <a:r>
                  <a:rPr lang="en-US" dirty="0"/>
                  <a:t> ⇾ G’</a:t>
                </a:r>
              </a:p>
              <a:p>
                <a:pPr marL="0" indent="0">
                  <a:spcBef>
                    <a:spcPts val="2376"/>
                  </a:spcBef>
                  <a:buNone/>
                </a:pPr>
                <a:r>
                  <a:rPr lang="en-US" dirty="0"/>
                  <a:t>		such that    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𝛼𝛽</m:t>
                        </m:r>
                      </m:sup>
                    </m:sSup>
                  </m:oMath>
                </a14:m>
                <a:r>
                  <a:rPr lang="en-US" dirty="0"/>
                  <a:t>         for all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2376"/>
                  </a:spcBef>
                  <a:buNone/>
                </a:pPr>
                <a:r>
                  <a:rPr lang="en-US" dirty="0"/>
                  <a:t>		and is not degenerate: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)≠1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2376"/>
                  </a:spcBef>
                  <a:buNone/>
                </a:pPr>
                <a:r>
                  <a:rPr lang="en-US" dirty="0"/>
                  <a:t>Observe:         </a:t>
                </a:r>
                <a:r>
                  <a:rPr lang="en-US" dirty="0" err="1"/>
                  <a:t>log</a:t>
                </a:r>
                <a:r>
                  <a:rPr lang="en-US" sz="2800" baseline="-25000" dirty="0" err="1"/>
                  <a:t>g</a:t>
                </a:r>
                <a:r>
                  <a:rPr lang="en-US" dirty="0"/>
                  <a:t>(pk) = </a:t>
                </a:r>
                <a:r>
                  <a:rPr lang="en-US" dirty="0" err="1"/>
                  <a:t>log</a:t>
                </a:r>
                <a:r>
                  <a:rPr lang="en-US" sz="2800" baseline="-25000" dirty="0" err="1"/>
                  <a:t>H</a:t>
                </a:r>
                <a:r>
                  <a:rPr lang="en-US" sz="2800" baseline="-25000" dirty="0"/>
                  <a:t>(</a:t>
                </a:r>
                <a:r>
                  <a:rPr lang="en-US" sz="2800" baseline="-25000" dirty="0" err="1"/>
                  <a:t>m,pk</a:t>
                </a:r>
                <a:r>
                  <a:rPr lang="en-US" baseline="-25000" dirty="0"/>
                  <a:t>)</a:t>
                </a:r>
                <a:r>
                  <a:rPr lang="en-US" dirty="0"/>
                  <a:t>(sig)</a:t>
                </a:r>
              </a:p>
              <a:p>
                <a:pPr marL="0" indent="0">
                  <a:spcBef>
                    <a:spcPts val="2376"/>
                  </a:spcBef>
                  <a:buNone/>
                </a:pPr>
                <a:r>
                  <a:rPr lang="en-US" dirty="0"/>
                  <a:t>  if and only if      e(g, sig)   =    e(pk, H(</a:t>
                </a:r>
                <a:r>
                  <a:rPr lang="en-US" dirty="0" err="1"/>
                  <a:t>m,pk</a:t>
                </a:r>
                <a:r>
                  <a:rPr lang="en-US" dirty="0"/>
                  <a:t>))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A35F1-FE64-154E-BDA4-073CE4045D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686800" cy="3818430"/>
              </a:xfrm>
              <a:blipFill>
                <a:blip r:embed="rId2"/>
                <a:stretch>
                  <a:fillRect l="-1170" t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E2D9C57-3FD4-4C47-A0A7-0391BDAA96D9}"/>
              </a:ext>
            </a:extLst>
          </p:cNvPr>
          <p:cNvSpPr/>
          <p:nvPr/>
        </p:nvSpPr>
        <p:spPr>
          <a:xfrm>
            <a:off x="2764465" y="1823248"/>
            <a:ext cx="3200400" cy="56907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99F2A3-68FC-854C-9F71-9ED2270390C0}"/>
              </a:ext>
            </a:extLst>
          </p:cNvPr>
          <p:cNvGrpSpPr/>
          <p:nvPr/>
        </p:nvGrpSpPr>
        <p:grpSpPr>
          <a:xfrm>
            <a:off x="1616149" y="4273470"/>
            <a:ext cx="4606967" cy="745111"/>
            <a:chOff x="1616149" y="4273470"/>
            <a:chExt cx="4606967" cy="7451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122FD61-FDED-114E-9793-85293D324664}"/>
                    </a:ext>
                  </a:extLst>
                </p:cNvPr>
                <p:cNvSpPr txBox="1"/>
                <p:nvPr/>
              </p:nvSpPr>
              <p:spPr>
                <a:xfrm>
                  <a:off x="1616149" y="4495361"/>
                  <a:ext cx="460696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+mn-lt"/>
                    </a:rPr>
                    <a:t>e</a:t>
                  </a:r>
                  <a:r>
                    <a:rPr lang="en-US" sz="2800" dirty="0">
                      <a:latin typeface="+mn-lt"/>
                    </a:rPr>
                    <a:t>(</a:t>
                  </a:r>
                  <a:r>
                    <a:rPr lang="en-US" dirty="0">
                      <a:latin typeface="+mn-lt"/>
                    </a:rPr>
                    <a:t>g,  H(</a:t>
                  </a:r>
                  <a:r>
                    <a:rPr lang="en-US" dirty="0" err="1">
                      <a:latin typeface="+mn-lt"/>
                    </a:rPr>
                    <a:t>m,pk</a:t>
                  </a:r>
                  <a:r>
                    <a:rPr lang="en-US" dirty="0">
                      <a:latin typeface="+mn-lt"/>
                    </a:rPr>
                    <a:t>)</a:t>
                  </a:r>
                  <a14:m>
                    <m:oMath xmlns:m="http://schemas.openxmlformats.org/officeDocument/2006/math">
                      <m:r>
                        <a:rPr lang="en-US" sz="2800" i="1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2800" dirty="0">
                      <a:latin typeface="+mn-lt"/>
                    </a:rPr>
                    <a:t>)  =   </a:t>
                  </a:r>
                  <a:r>
                    <a:rPr lang="en-US" dirty="0">
                      <a:latin typeface="+mn-lt"/>
                    </a:rPr>
                    <a:t>e</a:t>
                  </a:r>
                  <a:r>
                    <a:rPr lang="en-US" sz="2800" dirty="0">
                      <a:latin typeface="+mn-lt"/>
                    </a:rPr>
                    <a:t>(</a:t>
                  </a:r>
                  <a:r>
                    <a:rPr lang="en-US" dirty="0">
                      <a:latin typeface="+mn-lt"/>
                    </a:rPr>
                    <a:t>g</a:t>
                  </a:r>
                  <a14:m>
                    <m:oMath xmlns:m="http://schemas.openxmlformats.org/officeDocument/2006/math">
                      <m:r>
                        <a:rPr lang="en-US" sz="280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dirty="0">
                      <a:latin typeface="+mn-lt"/>
                    </a:rPr>
                    <a:t>,  H(</a:t>
                  </a:r>
                  <a:r>
                    <a:rPr lang="en-US" dirty="0" err="1">
                      <a:latin typeface="+mn-lt"/>
                    </a:rPr>
                    <a:t>m,pk</a:t>
                  </a:r>
                  <a:r>
                    <a:rPr lang="en-US" dirty="0">
                      <a:latin typeface="+mn-lt"/>
                    </a:rPr>
                    <a:t>)</a:t>
                  </a:r>
                  <a:r>
                    <a:rPr lang="en-US" sz="2800" dirty="0">
                      <a:latin typeface="+mn-lt"/>
                    </a:rPr>
                    <a:t>)</a:t>
                  </a:r>
                  <a:endParaRPr 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122FD61-FDED-114E-9793-85293D3246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6149" y="4495361"/>
                  <a:ext cx="4606967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2198" t="-11628" r="-549"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27A3F9-9909-F447-8350-C094FCAC3C69}"/>
                </a:ext>
              </a:extLst>
            </p:cNvPr>
            <p:cNvSpPr txBox="1"/>
            <p:nvPr/>
          </p:nvSpPr>
          <p:spPr>
            <a:xfrm rot="5400000">
              <a:off x="2923954" y="422338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=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1D7D11-417F-7B40-BB45-200CB3590C46}"/>
                </a:ext>
              </a:extLst>
            </p:cNvPr>
            <p:cNvSpPr txBox="1"/>
            <p:nvPr/>
          </p:nvSpPr>
          <p:spPr>
            <a:xfrm rot="5400000">
              <a:off x="4735035" y="421191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=</a:t>
              </a:r>
            </a:p>
          </p:txBody>
        </p:sp>
      </p:grp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220C5F67-D8BC-C143-A0FF-FE4B4E848123}"/>
              </a:ext>
            </a:extLst>
          </p:cNvPr>
          <p:cNvSpPr/>
          <p:nvPr/>
        </p:nvSpPr>
        <p:spPr>
          <a:xfrm>
            <a:off x="6890657" y="2766465"/>
            <a:ext cx="1796143" cy="833983"/>
          </a:xfrm>
          <a:prstGeom prst="wedgeRectCallout">
            <a:avLst>
              <a:gd name="adj1" fmla="val -96288"/>
              <a:gd name="adj2" fmla="val 11732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verify 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8EB194-6AD0-0446-8373-F5BDDAFFCDAA}"/>
              </a:ext>
            </a:extLst>
          </p:cNvPr>
          <p:cNvSpPr/>
          <p:nvPr/>
        </p:nvSpPr>
        <p:spPr>
          <a:xfrm>
            <a:off x="2477386" y="3921743"/>
            <a:ext cx="3745730" cy="39509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9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Properties:  signature aggregation  </a:t>
            </a:r>
            <a:r>
              <a:rPr lang="en-US" sz="1500" dirty="0"/>
              <a:t>[BGLS’03]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57200" y="993962"/>
            <a:ext cx="6572250" cy="60960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Anyone</a:t>
            </a:r>
            <a:r>
              <a:rPr lang="en-US" dirty="0"/>
              <a:t> can compress  n  signatures into </a:t>
            </a:r>
            <a:r>
              <a:rPr lang="en-US" u="sng" dirty="0"/>
              <a:t>one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285741" y="2468622"/>
            <a:ext cx="261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pk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  ,  m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  ⟶  </a:t>
            </a:r>
            <a:r>
              <a:rPr lang="el-GR" dirty="0">
                <a:latin typeface="+mn-lt"/>
              </a:rPr>
              <a:t>σ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     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0986" y="3340204"/>
            <a:ext cx="2621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</a:rPr>
              <a:t>pk</a:t>
            </a:r>
            <a:r>
              <a:rPr lang="en-US" baseline="-25000" dirty="0" err="1">
                <a:latin typeface="+mn-lt"/>
              </a:rPr>
              <a:t>n</a:t>
            </a:r>
            <a:r>
              <a:rPr lang="en-US" dirty="0">
                <a:latin typeface="+mn-lt"/>
              </a:rPr>
              <a:t>  ,  </a:t>
            </a:r>
            <a:r>
              <a:rPr lang="en-US" dirty="0" err="1">
                <a:latin typeface="+mn-lt"/>
              </a:rPr>
              <a:t>m</a:t>
            </a:r>
            <a:r>
              <a:rPr lang="en-US" baseline="-25000" dirty="0" err="1">
                <a:latin typeface="+mn-lt"/>
              </a:rPr>
              <a:t>n</a:t>
            </a:r>
            <a:r>
              <a:rPr lang="en-US" dirty="0">
                <a:latin typeface="+mn-lt"/>
              </a:rPr>
              <a:t>  ⟶  </a:t>
            </a:r>
            <a:r>
              <a:rPr lang="el-GR" dirty="0">
                <a:latin typeface="+mn-lt"/>
              </a:rPr>
              <a:t>σ</a:t>
            </a:r>
            <a:r>
              <a:rPr lang="en-US" baseline="-25000" dirty="0">
                <a:latin typeface="+mn-lt"/>
              </a:rPr>
              <a:t>n</a:t>
            </a:r>
            <a:r>
              <a:rPr lang="en-US" dirty="0">
                <a:latin typeface="+mn-lt"/>
              </a:rPr>
              <a:t>     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92437" y="2890935"/>
            <a:ext cx="3426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⋮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476156" y="2502004"/>
            <a:ext cx="1417121" cy="1295400"/>
            <a:chOff x="2743198" y="3395683"/>
            <a:chExt cx="1681134" cy="1295400"/>
          </a:xfrm>
        </p:grpSpPr>
        <p:sp>
          <p:nvSpPr>
            <p:cNvPr id="39" name="Trapezoid 38"/>
            <p:cNvSpPr/>
            <p:nvPr/>
          </p:nvSpPr>
          <p:spPr>
            <a:xfrm rot="5400000">
              <a:off x="2908715" y="3230166"/>
              <a:ext cx="1295400" cy="1626433"/>
            </a:xfrm>
            <a:prstGeom prst="trapezoid">
              <a:avLst>
                <a:gd name="adj" fmla="val 33192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743200" y="3802618"/>
              <a:ext cx="16811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aggregate</a:t>
              </a:r>
              <a:endParaRPr lang="en-US" sz="1800" dirty="0">
                <a:latin typeface="+mn-lt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847167" y="2849994"/>
            <a:ext cx="830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⟶ </a:t>
            </a:r>
            <a:r>
              <a:rPr lang="el-GR" sz="2800" dirty="0">
                <a:latin typeface="+mn-lt"/>
              </a:rPr>
              <a:t>σ</a:t>
            </a:r>
            <a:r>
              <a:rPr lang="en-US" sz="2800" baseline="30000" dirty="0">
                <a:latin typeface="+mn-lt"/>
              </a:rPr>
              <a:t>*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986663" y="2343151"/>
            <a:ext cx="3869137" cy="1708160"/>
            <a:chOff x="5721419" y="3236830"/>
            <a:chExt cx="4589968" cy="1708160"/>
          </a:xfrm>
        </p:grpSpPr>
        <p:sp>
          <p:nvSpPr>
            <p:cNvPr id="43" name="TextBox 42"/>
            <p:cNvSpPr txBox="1"/>
            <p:nvPr/>
          </p:nvSpPr>
          <p:spPr>
            <a:xfrm>
              <a:off x="5721419" y="3236830"/>
              <a:ext cx="4589968" cy="170816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none" tIns="68580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Verify</a:t>
              </a:r>
              <a:r>
                <a:rPr lang="en-US" dirty="0">
                  <a:latin typeface="+mn-lt"/>
                </a:rPr>
                <a:t>( </a:t>
              </a:r>
              <a:r>
                <a:rPr lang="en-US" b="1" dirty="0">
                  <a:latin typeface="+mn-lt"/>
                </a:rPr>
                <a:t>pk</a:t>
              </a:r>
              <a:r>
                <a:rPr lang="en-US" dirty="0">
                  <a:latin typeface="+mn-lt"/>
                </a:rPr>
                <a:t> , </a:t>
              </a:r>
              <a:r>
                <a:rPr lang="en-US" b="1" dirty="0">
                  <a:latin typeface="+mn-lt"/>
                </a:rPr>
                <a:t>m</a:t>
              </a:r>
              <a:r>
                <a:rPr lang="en-US" dirty="0">
                  <a:latin typeface="+mn-lt"/>
                </a:rPr>
                <a:t> , </a:t>
              </a:r>
              <a:r>
                <a:rPr lang="el-GR" dirty="0">
                  <a:latin typeface="+mn-lt"/>
                </a:rPr>
                <a:t>σ</a:t>
              </a:r>
              <a:r>
                <a:rPr lang="en-US" baseline="30000" dirty="0">
                  <a:latin typeface="+mn-lt"/>
                </a:rPr>
                <a:t>*</a:t>
              </a:r>
              <a:r>
                <a:rPr lang="en-US" dirty="0">
                  <a:latin typeface="+mn-lt"/>
                </a:rPr>
                <a:t> ) = “accept”</a:t>
              </a:r>
            </a:p>
            <a:p>
              <a:pPr>
                <a:spcBef>
                  <a:spcPts val="900"/>
                </a:spcBef>
              </a:pPr>
              <a:r>
                <a:rPr lang="en-US" dirty="0">
                  <a:latin typeface="+mn-lt"/>
                </a:rPr>
                <a:t>convinces verifier that</a:t>
              </a:r>
              <a:br>
                <a:rPr lang="en-US" dirty="0">
                  <a:latin typeface="+mn-lt"/>
                </a:rPr>
              </a:br>
              <a:r>
                <a:rPr lang="en-US" dirty="0">
                  <a:latin typeface="+mn-lt"/>
                </a:rPr>
                <a:t>    for </a:t>
              </a:r>
              <a:r>
                <a:rPr lang="en-US" dirty="0" err="1">
                  <a:latin typeface="+mn-lt"/>
                </a:rPr>
                <a:t>i</a:t>
              </a:r>
              <a:r>
                <a:rPr lang="en-US" dirty="0">
                  <a:latin typeface="+mn-lt"/>
                </a:rPr>
                <a:t>=1,…,n:</a:t>
              </a:r>
              <a:br>
                <a:rPr lang="en-US" dirty="0">
                  <a:latin typeface="+mn-lt"/>
                </a:rPr>
              </a:br>
              <a:r>
                <a:rPr lang="en-US" dirty="0">
                  <a:latin typeface="+mn-lt"/>
                </a:rPr>
                <a:t>        user </a:t>
              </a:r>
              <a:r>
                <a:rPr lang="en-US" dirty="0" err="1">
                  <a:latin typeface="+mn-lt"/>
                </a:rPr>
                <a:t>i</a:t>
              </a:r>
              <a:r>
                <a:rPr lang="en-US" dirty="0">
                  <a:latin typeface="+mn-lt"/>
                </a:rPr>
                <a:t> signed </a:t>
              </a:r>
              <a:r>
                <a:rPr lang="en-US" dirty="0" err="1">
                  <a:latin typeface="+mn-lt"/>
                </a:rPr>
                <a:t>msg</a:t>
              </a:r>
              <a:r>
                <a:rPr lang="en-US" dirty="0">
                  <a:latin typeface="+mn-lt"/>
                </a:rPr>
                <a:t> m</a:t>
              </a:r>
              <a:r>
                <a:rPr lang="en-US" baseline="-25000" dirty="0">
                  <a:latin typeface="+mn-lt"/>
                </a:rPr>
                <a:t>i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6781290" y="3331816"/>
              <a:ext cx="22860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7362925" y="3355523"/>
              <a:ext cx="22860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092DC2D-2955-794C-8CC2-1AECF8796B96}"/>
              </a:ext>
            </a:extLst>
          </p:cNvPr>
          <p:cNvGrpSpPr/>
          <p:nvPr/>
        </p:nvGrpSpPr>
        <p:grpSpPr>
          <a:xfrm>
            <a:off x="1045573" y="3349256"/>
            <a:ext cx="3338074" cy="1577421"/>
            <a:chOff x="1045573" y="3349256"/>
            <a:chExt cx="3338074" cy="15774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9329BE4-D015-BB44-BE1E-FF09C7006A72}"/>
                </a:ext>
              </a:extLst>
            </p:cNvPr>
            <p:cNvSpPr txBox="1"/>
            <p:nvPr/>
          </p:nvSpPr>
          <p:spPr>
            <a:xfrm>
              <a:off x="1045573" y="4465012"/>
              <a:ext cx="2861168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single short signature</a:t>
              </a:r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FD7D8E5-9E7D-0242-B5B5-5D7A87A3211B}"/>
                </a:ext>
              </a:extLst>
            </p:cNvPr>
            <p:cNvSpPr/>
            <p:nvPr/>
          </p:nvSpPr>
          <p:spPr>
            <a:xfrm>
              <a:off x="3795823" y="3349256"/>
              <a:ext cx="587824" cy="1105786"/>
            </a:xfrm>
            <a:custGeom>
              <a:avLst/>
              <a:gdLst>
                <a:gd name="connsiteX0" fmla="*/ 0 w 587824"/>
                <a:gd name="connsiteY0" fmla="*/ 1105786 h 1105786"/>
                <a:gd name="connsiteX1" fmla="*/ 499730 w 587824"/>
                <a:gd name="connsiteY1" fmla="*/ 637953 h 1105786"/>
                <a:gd name="connsiteX2" fmla="*/ 584791 w 587824"/>
                <a:gd name="connsiteY2" fmla="*/ 0 h 110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824" h="1105786">
                  <a:moveTo>
                    <a:pt x="0" y="1105786"/>
                  </a:moveTo>
                  <a:cubicBezTo>
                    <a:pt x="201132" y="964018"/>
                    <a:pt x="402265" y="822251"/>
                    <a:pt x="499730" y="637953"/>
                  </a:cubicBezTo>
                  <a:cubicBezTo>
                    <a:pt x="597195" y="453655"/>
                    <a:pt x="590993" y="226827"/>
                    <a:pt x="584791" y="0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267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Aggregation:  how</a:t>
            </a:r>
            <a:br>
              <a:rPr lang="en-US" sz="1500" dirty="0">
                <a:latin typeface="Calibri"/>
                <a:cs typeface="Calibri"/>
                <a:sym typeface="Symbol" charset="0"/>
              </a:rPr>
            </a:b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335" y="3073233"/>
            <a:ext cx="6172200" cy="15430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Verifying an aggregate signature:   </a:t>
            </a:r>
            <a:r>
              <a:rPr lang="en-US" sz="1500" dirty="0"/>
              <a:t>(incomplete)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84945" y="1004825"/>
            <a:ext cx="57919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latin typeface="+mn-lt"/>
              </a:rPr>
              <a:t>user 1:   pk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 = g</a:t>
            </a:r>
            <a:r>
              <a:rPr lang="el-GR" baseline="30000" dirty="0">
                <a:latin typeface="+mn-lt"/>
              </a:rPr>
              <a:t>α</a:t>
            </a:r>
            <a:r>
              <a:rPr lang="en-US" baseline="30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 ,   m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   </a:t>
            </a:r>
            <a:r>
              <a:rPr lang="en-US" dirty="0">
                <a:latin typeface="+mn-lt"/>
                <a:sym typeface="Symbol" charset="0"/>
              </a:rPr>
              <a:t>⟶    </a:t>
            </a:r>
            <a:r>
              <a:rPr lang="el-GR" b="1" dirty="0">
                <a:solidFill>
                  <a:srgbClr val="0000FF"/>
                </a:solidFill>
                <a:latin typeface="+mn-lt"/>
                <a:sym typeface="Symbol" charset="0"/>
              </a:rPr>
              <a:t>σ</a:t>
            </a:r>
            <a:r>
              <a:rPr lang="en-US" b="1" baseline="-25000" dirty="0">
                <a:solidFill>
                  <a:srgbClr val="0000FF"/>
                </a:solidFill>
                <a:latin typeface="+mn-lt"/>
                <a:sym typeface="Symbol" charset="0"/>
              </a:rPr>
              <a:t>1</a:t>
            </a:r>
            <a:r>
              <a:rPr lang="en-US" b="1" dirty="0">
                <a:solidFill>
                  <a:srgbClr val="0000FF"/>
                </a:solidFill>
                <a:latin typeface="+mn-lt"/>
                <a:sym typeface="Symbol" charset="0"/>
              </a:rPr>
              <a:t>=H(m</a:t>
            </a:r>
            <a:r>
              <a:rPr lang="en-US" b="1" baseline="-25000" dirty="0">
                <a:solidFill>
                  <a:srgbClr val="0000FF"/>
                </a:solidFill>
                <a:latin typeface="+mn-lt"/>
                <a:sym typeface="Symbol" charset="0"/>
              </a:rPr>
              <a:t>1</a:t>
            </a:r>
            <a:r>
              <a:rPr lang="en-US" b="1" dirty="0">
                <a:solidFill>
                  <a:srgbClr val="0000FF"/>
                </a:solidFill>
                <a:latin typeface="+mn-lt"/>
                <a:sym typeface="Symbol" charset="0"/>
              </a:rPr>
              <a:t>,pk</a:t>
            </a:r>
            <a:r>
              <a:rPr lang="en-US" b="1" baseline="-25000" dirty="0">
                <a:solidFill>
                  <a:srgbClr val="0000FF"/>
                </a:solidFill>
                <a:latin typeface="+mn-lt"/>
                <a:sym typeface="Symbol" charset="0"/>
              </a:rPr>
              <a:t>1</a:t>
            </a:r>
            <a:r>
              <a:rPr lang="en-US" b="1" dirty="0">
                <a:solidFill>
                  <a:srgbClr val="0000FF"/>
                </a:solidFill>
                <a:latin typeface="+mn-lt"/>
                <a:sym typeface="Symbol" charset="0"/>
              </a:rPr>
              <a:t>)</a:t>
            </a:r>
            <a:r>
              <a:rPr lang="el-GR" sz="3200" b="1" baseline="30000" dirty="0">
                <a:solidFill>
                  <a:srgbClr val="0000FF"/>
                </a:solidFill>
                <a:latin typeface="+mn-lt"/>
                <a:sym typeface="Symbol" charset="0"/>
              </a:rPr>
              <a:t>α</a:t>
            </a:r>
            <a:r>
              <a:rPr lang="en-US" b="1" baseline="30000" dirty="0">
                <a:solidFill>
                  <a:srgbClr val="0000FF"/>
                </a:solidFill>
                <a:latin typeface="+mn-lt"/>
                <a:sym typeface="Symbol" charset="0"/>
              </a:rPr>
              <a:t>1</a:t>
            </a: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2008414" y="1570965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3" name="AutoShape 17"/>
          <p:cNvSpPr>
            <a:spLocks/>
          </p:cNvSpPr>
          <p:nvPr/>
        </p:nvSpPr>
        <p:spPr bwMode="auto">
          <a:xfrm>
            <a:off x="457200" y="1140252"/>
            <a:ext cx="212271" cy="1390116"/>
          </a:xfrm>
          <a:prstGeom prst="leftBrace">
            <a:avLst>
              <a:gd name="adj1" fmla="val 75110"/>
              <a:gd name="adj2" fmla="val 50000"/>
            </a:avLst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sz="1800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684945" y="2068703"/>
            <a:ext cx="58368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latin typeface="+mn-lt"/>
              </a:rPr>
              <a:t>user n:   </a:t>
            </a:r>
            <a:r>
              <a:rPr lang="en-US" dirty="0" err="1">
                <a:latin typeface="+mn-lt"/>
              </a:rPr>
              <a:t>pk</a:t>
            </a:r>
            <a:r>
              <a:rPr lang="en-US" baseline="-25000" dirty="0" err="1">
                <a:latin typeface="+mn-lt"/>
              </a:rPr>
              <a:t>n</a:t>
            </a:r>
            <a:r>
              <a:rPr lang="en-US" dirty="0">
                <a:latin typeface="+mn-lt"/>
              </a:rPr>
              <a:t> = g</a:t>
            </a:r>
            <a:r>
              <a:rPr lang="el-GR" baseline="30000" dirty="0">
                <a:latin typeface="+mn-lt"/>
              </a:rPr>
              <a:t>α</a:t>
            </a:r>
            <a:r>
              <a:rPr lang="en-US" baseline="30000" dirty="0">
                <a:latin typeface="+mn-lt"/>
              </a:rPr>
              <a:t>n</a:t>
            </a:r>
            <a:r>
              <a:rPr lang="en-US" dirty="0">
                <a:latin typeface="+mn-lt"/>
              </a:rPr>
              <a:t> ,   </a:t>
            </a:r>
            <a:r>
              <a:rPr lang="en-US" dirty="0" err="1">
                <a:latin typeface="+mn-lt"/>
              </a:rPr>
              <a:t>m</a:t>
            </a:r>
            <a:r>
              <a:rPr lang="en-US" baseline="-25000" dirty="0" err="1">
                <a:latin typeface="+mn-lt"/>
              </a:rPr>
              <a:t>n</a:t>
            </a:r>
            <a:r>
              <a:rPr lang="en-US" dirty="0">
                <a:latin typeface="+mn-lt"/>
              </a:rPr>
              <a:t>   </a:t>
            </a:r>
            <a:r>
              <a:rPr lang="en-US" dirty="0">
                <a:latin typeface="+mn-lt"/>
                <a:sym typeface="Symbol" charset="0"/>
              </a:rPr>
              <a:t>⟶    </a:t>
            </a:r>
            <a:r>
              <a:rPr lang="el-GR" b="1" dirty="0">
                <a:solidFill>
                  <a:srgbClr val="0000FF"/>
                </a:solidFill>
                <a:latin typeface="+mn-lt"/>
                <a:sym typeface="Symbol" charset="0"/>
              </a:rPr>
              <a:t>σ</a:t>
            </a:r>
            <a:r>
              <a:rPr lang="en-US" b="1" baseline="-25000" dirty="0">
                <a:solidFill>
                  <a:srgbClr val="0000FF"/>
                </a:solidFill>
                <a:latin typeface="+mn-lt"/>
                <a:sym typeface="Symbol" charset="0"/>
              </a:rPr>
              <a:t>n</a:t>
            </a:r>
            <a:r>
              <a:rPr lang="en-US" b="1" dirty="0">
                <a:solidFill>
                  <a:srgbClr val="0000FF"/>
                </a:solidFill>
                <a:latin typeface="+mn-lt"/>
                <a:sym typeface="Symbol" charset="0"/>
              </a:rPr>
              <a:t>=H(</a:t>
            </a:r>
            <a:r>
              <a:rPr lang="en-US" b="1" dirty="0" err="1">
                <a:solidFill>
                  <a:srgbClr val="0000FF"/>
                </a:solidFill>
                <a:latin typeface="+mn-lt"/>
                <a:sym typeface="Symbol" charset="0"/>
              </a:rPr>
              <a:t>m</a:t>
            </a:r>
            <a:r>
              <a:rPr lang="en-US" b="1" baseline="-25000" dirty="0" err="1">
                <a:solidFill>
                  <a:srgbClr val="0000FF"/>
                </a:solidFill>
                <a:latin typeface="+mn-lt"/>
                <a:sym typeface="Symbol" charset="0"/>
              </a:rPr>
              <a:t>n</a:t>
            </a:r>
            <a:r>
              <a:rPr lang="en-US" b="1" dirty="0" err="1">
                <a:solidFill>
                  <a:srgbClr val="0000FF"/>
                </a:solidFill>
                <a:latin typeface="+mn-lt"/>
                <a:sym typeface="Symbol" charset="0"/>
              </a:rPr>
              <a:t>,pk</a:t>
            </a:r>
            <a:r>
              <a:rPr lang="en-US" b="1" baseline="-25000" dirty="0" err="1">
                <a:solidFill>
                  <a:srgbClr val="0000FF"/>
                </a:solidFill>
                <a:latin typeface="+mn-lt"/>
                <a:sym typeface="Symbol" charset="0"/>
              </a:rPr>
              <a:t>n</a:t>
            </a:r>
            <a:r>
              <a:rPr lang="en-US" b="1" dirty="0">
                <a:solidFill>
                  <a:srgbClr val="0000FF"/>
                </a:solidFill>
                <a:latin typeface="+mn-lt"/>
                <a:sym typeface="Symbol" charset="0"/>
              </a:rPr>
              <a:t>)</a:t>
            </a:r>
            <a:r>
              <a:rPr lang="el-GR" sz="3200" b="1" baseline="30000" dirty="0">
                <a:solidFill>
                  <a:srgbClr val="0000FF"/>
                </a:solidFill>
                <a:latin typeface="+mn-lt"/>
                <a:sym typeface="Symbol" charset="0"/>
              </a:rPr>
              <a:t>α</a:t>
            </a:r>
            <a:r>
              <a:rPr lang="en-US" b="1" baseline="30000" dirty="0">
                <a:solidFill>
                  <a:srgbClr val="0000FF"/>
                </a:solidFill>
                <a:latin typeface="+mn-lt"/>
                <a:sym typeface="Symbol" charset="0"/>
              </a:rPr>
              <a:t>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130711" y="1350231"/>
            <a:ext cx="2741964" cy="842760"/>
            <a:chOff x="5750087" y="1712397"/>
            <a:chExt cx="3655951" cy="1123679"/>
          </a:xfrm>
        </p:grpSpPr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5750087" y="1712397"/>
              <a:ext cx="1336514" cy="26880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US" sz="1800"/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 flipV="1">
              <a:off x="6053497" y="2285999"/>
              <a:ext cx="1033102" cy="550077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US" sz="1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86600" y="1828801"/>
              <a:ext cx="2319438" cy="6155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solidFill>
                    <a:srgbClr val="0000FF"/>
                  </a:solidFill>
                  <a:latin typeface="+mn-lt"/>
                </a:rPr>
                <a:t>σ</a:t>
              </a:r>
              <a:r>
                <a:rPr lang="en-US" b="1" dirty="0">
                  <a:solidFill>
                    <a:srgbClr val="0000FF"/>
                  </a:solidFill>
                  <a:latin typeface="+mn-lt"/>
                </a:rPr>
                <a:t> ⟵ </a:t>
              </a:r>
              <a:r>
                <a:rPr lang="el-GR" b="1" dirty="0">
                  <a:solidFill>
                    <a:srgbClr val="0000FF"/>
                  </a:solidFill>
                  <a:latin typeface="+mn-lt"/>
                </a:rPr>
                <a:t>σ</a:t>
              </a:r>
              <a:r>
                <a:rPr lang="en-US" b="1" baseline="-25000" dirty="0">
                  <a:solidFill>
                    <a:srgbClr val="0000FF"/>
                  </a:solidFill>
                  <a:latin typeface="+mn-lt"/>
                </a:rPr>
                <a:t>1</a:t>
              </a:r>
              <a:r>
                <a:rPr lang="en-US" b="1" dirty="0">
                  <a:solidFill>
                    <a:srgbClr val="0000FF"/>
                  </a:solidFill>
                  <a:latin typeface="+mn-lt"/>
                </a:rPr>
                <a:t>⋯ </a:t>
              </a:r>
              <a:r>
                <a:rPr lang="el-GR" b="1" dirty="0">
                  <a:solidFill>
                    <a:srgbClr val="0000FF"/>
                  </a:solidFill>
                  <a:latin typeface="+mn-lt"/>
                </a:rPr>
                <a:t>σ</a:t>
              </a:r>
              <a:r>
                <a:rPr lang="en-US" b="1" baseline="-25000" dirty="0">
                  <a:solidFill>
                    <a:srgbClr val="0000FF"/>
                  </a:solidFill>
                  <a:latin typeface="+mn-lt"/>
                </a:rPr>
                <a:t>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057392" y="3655249"/>
                <a:ext cx="4142031" cy="462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dirty="0">
                            <a:latin typeface="+mn-lt"/>
                            <a:sym typeface="Symbol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dirty="0">
                            <a:latin typeface="+mn-lt"/>
                            <a:sym typeface="Symbol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dirty="0">
                            <a:latin typeface="+mn-lt"/>
                            <a:sym typeface="Symbol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en-US" dirty="0">
                            <a:latin typeface="+mn-lt"/>
                            <a:sym typeface="Symbol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dirty="0">
                            <a:latin typeface="+mn-lt"/>
                            <a:sym typeface="Symbol" charset="0"/>
                          </a:rPr>
                          <m:t>mi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+mn-lt"/>
                            <a:sym typeface="Symbol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+mn-lt"/>
                            <a:sym typeface="Symbol" charset="0"/>
                          </a:rPr>
                          <m:t>pki</m:t>
                        </m:r>
                        <m:r>
                          <m:rPr>
                            <m:nor/>
                          </m:rPr>
                          <a:rPr lang="en-US" dirty="0">
                            <a:latin typeface="+mn-lt"/>
                            <a:sym typeface="Symbol" charset="0"/>
                          </a:rPr>
                          <m:t>),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+mn-lt"/>
                            <a:sym typeface="Symbol" charset="0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l-GR" baseline="65000" dirty="0">
                            <a:latin typeface="+mn-lt"/>
                            <a:sym typeface="Symbol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baseline="40000" dirty="0">
                            <a:latin typeface="+mn-lt"/>
                            <a:sym typeface="Symbol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dirty="0">
                            <a:latin typeface="+mn-lt"/>
                            <a:sym typeface="Symbol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latin typeface="+mn-lt"/>
                    <a:sym typeface="Symbol" charset="0"/>
                  </a:rPr>
                  <a:t>  ≟   e(</a:t>
                </a:r>
                <a:r>
                  <a:rPr lang="el-GR" b="1" dirty="0">
                    <a:solidFill>
                      <a:srgbClr val="0000FF"/>
                    </a:solidFill>
                  </a:rPr>
                  <a:t>σ</a:t>
                </a:r>
                <a:r>
                  <a:rPr lang="en-US" dirty="0">
                    <a:latin typeface="+mn-lt"/>
                    <a:sym typeface="Symbol" charset="0"/>
                  </a:rPr>
                  <a:t>, g)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392" y="3655249"/>
                <a:ext cx="4142031" cy="462947"/>
              </a:xfrm>
              <a:prstGeom prst="rect">
                <a:avLst/>
              </a:prstGeom>
              <a:blipFill>
                <a:blip r:embed="rId3"/>
                <a:stretch>
                  <a:fillRect l="-11280" t="-129730" r="-1829" b="-19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875872" y="4189685"/>
            <a:ext cx="5782352" cy="739561"/>
            <a:chOff x="1694874" y="5856104"/>
            <a:chExt cx="7709802" cy="986082"/>
          </a:xfrm>
        </p:grpSpPr>
        <p:sp>
          <p:nvSpPr>
            <p:cNvPr id="20" name="Text Box 11"/>
            <p:cNvSpPr txBox="1">
              <a:spLocks noChangeArrowheads="1"/>
            </p:cNvSpPr>
            <p:nvPr/>
          </p:nvSpPr>
          <p:spPr bwMode="auto">
            <a:xfrm>
              <a:off x="1694874" y="6226632"/>
              <a:ext cx="7709802" cy="615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dirty="0">
                  <a:latin typeface="+mn-lt"/>
                  <a:sym typeface="Symbol" charset="0"/>
                </a:rPr>
                <a:t></a:t>
              </a:r>
              <a:r>
                <a:rPr kumimoji="1" lang="en-US" baseline="-25000" dirty="0" err="1">
                  <a:latin typeface="+mn-lt"/>
                  <a:sym typeface="Symbol" charset="0"/>
                </a:rPr>
                <a:t>i</a:t>
              </a:r>
              <a:r>
                <a:rPr kumimoji="1" lang="en-US" baseline="-25000" dirty="0">
                  <a:latin typeface="+mn-lt"/>
                  <a:sym typeface="Symbol" charset="0"/>
                </a:rPr>
                <a:t>=1</a:t>
              </a:r>
              <a:r>
                <a:rPr kumimoji="1" lang="en-US" dirty="0">
                  <a:latin typeface="+mn-lt"/>
                  <a:sym typeface="Symbol" charset="0"/>
                </a:rPr>
                <a:t> e(H(</a:t>
              </a:r>
              <a:r>
                <a:rPr kumimoji="1" lang="en-US" dirty="0" err="1">
                  <a:latin typeface="+mn-lt"/>
                  <a:sym typeface="Symbol" charset="0"/>
                </a:rPr>
                <a:t>m</a:t>
              </a:r>
              <a:r>
                <a:rPr kumimoji="1" lang="en-US" baseline="-25000" dirty="0" err="1">
                  <a:latin typeface="+mn-lt"/>
                  <a:sym typeface="Symbol" charset="0"/>
                </a:rPr>
                <a:t>i</a:t>
              </a:r>
              <a:r>
                <a:rPr kumimoji="1" lang="en-US" dirty="0" err="1">
                  <a:latin typeface="+mn-lt"/>
                  <a:sym typeface="Symbol" charset="0"/>
                </a:rPr>
                <a:t>,pk</a:t>
              </a:r>
              <a:r>
                <a:rPr kumimoji="1" lang="en-US" baseline="-25000" dirty="0" err="1">
                  <a:latin typeface="+mn-lt"/>
                  <a:sym typeface="Symbol" charset="0"/>
                </a:rPr>
                <a:t>i</a:t>
              </a:r>
              <a:r>
                <a:rPr kumimoji="1" lang="en-US" dirty="0">
                  <a:latin typeface="+mn-lt"/>
                  <a:sym typeface="Symbol" charset="0"/>
                </a:rPr>
                <a:t>)</a:t>
              </a:r>
              <a:r>
                <a:rPr kumimoji="1" lang="el-GR" baseline="65000" dirty="0">
                  <a:latin typeface="+mn-lt"/>
                  <a:sym typeface="Symbol" charset="0"/>
                </a:rPr>
                <a:t>α</a:t>
              </a:r>
              <a:r>
                <a:rPr kumimoji="1" lang="en-US" baseline="40000" dirty="0" err="1">
                  <a:latin typeface="+mn-lt"/>
                  <a:sym typeface="Symbol" charset="0"/>
                </a:rPr>
                <a:t>i</a:t>
              </a:r>
              <a:r>
                <a:rPr kumimoji="1" lang="en-US" dirty="0">
                  <a:latin typeface="+mn-lt"/>
                  <a:sym typeface="Symbol" charset="0"/>
                </a:rPr>
                <a:t>, g)   =    e(</a:t>
              </a:r>
              <a:r>
                <a:rPr kumimoji="1" lang="en-US" baseline="-25000" dirty="0" err="1">
                  <a:latin typeface="+mn-lt"/>
                  <a:sym typeface="Symbol" charset="0"/>
                </a:rPr>
                <a:t>i</a:t>
              </a:r>
              <a:r>
                <a:rPr kumimoji="1" lang="en-US" baseline="-25000" dirty="0">
                  <a:latin typeface="+mn-lt"/>
                  <a:sym typeface="Symbol" charset="0"/>
                </a:rPr>
                <a:t>=1</a:t>
              </a:r>
              <a:r>
                <a:rPr kumimoji="1" lang="en-US" dirty="0">
                  <a:latin typeface="+mn-lt"/>
                  <a:sym typeface="Symbol" charset="0"/>
                </a:rPr>
                <a:t>H(</a:t>
              </a:r>
              <a:r>
                <a:rPr kumimoji="1" lang="en-US" dirty="0" err="1">
                  <a:latin typeface="+mn-lt"/>
                  <a:sym typeface="Symbol" charset="0"/>
                </a:rPr>
                <a:t>m</a:t>
              </a:r>
              <a:r>
                <a:rPr kumimoji="1" lang="en-US" baseline="-25000" dirty="0" err="1">
                  <a:latin typeface="+mn-lt"/>
                  <a:sym typeface="Symbol" charset="0"/>
                </a:rPr>
                <a:t>i</a:t>
              </a:r>
              <a:r>
                <a:rPr kumimoji="1" lang="en-US" dirty="0" err="1">
                  <a:latin typeface="+mn-lt"/>
                  <a:sym typeface="Symbol" charset="0"/>
                </a:rPr>
                <a:t>,pk</a:t>
              </a:r>
              <a:r>
                <a:rPr kumimoji="1" lang="en-US" baseline="-25000" dirty="0" err="1">
                  <a:latin typeface="+mn-lt"/>
                  <a:sym typeface="Symbol" charset="0"/>
                </a:rPr>
                <a:t>i</a:t>
              </a:r>
              <a:r>
                <a:rPr kumimoji="1" lang="en-US" dirty="0">
                  <a:latin typeface="+mn-lt"/>
                  <a:sym typeface="Symbol" charset="0"/>
                </a:rPr>
                <a:t>)</a:t>
              </a:r>
              <a:r>
                <a:rPr kumimoji="1" lang="el-GR" baseline="65000" dirty="0">
                  <a:latin typeface="+mn-lt"/>
                  <a:sym typeface="Symbol" charset="0"/>
                </a:rPr>
                <a:t>α</a:t>
              </a:r>
              <a:r>
                <a:rPr kumimoji="1" lang="en-US" baseline="40000" dirty="0" err="1">
                  <a:latin typeface="+mn-lt"/>
                  <a:sym typeface="Symbol" charset="0"/>
                </a:rPr>
                <a:t>i</a:t>
              </a:r>
              <a:r>
                <a:rPr kumimoji="1" lang="en-US" dirty="0">
                  <a:latin typeface="+mn-lt"/>
                  <a:sym typeface="Symbol" charset="0"/>
                </a:rPr>
                <a:t>, g) </a:t>
              </a:r>
            </a:p>
          </p:txBody>
        </p:sp>
        <p:sp>
          <p:nvSpPr>
            <p:cNvPr id="23" name="Text Box 16"/>
            <p:cNvSpPr txBox="1">
              <a:spLocks noChangeArrowheads="1"/>
            </p:cNvSpPr>
            <p:nvPr/>
          </p:nvSpPr>
          <p:spPr bwMode="auto">
            <a:xfrm rot="17984693">
              <a:off x="3210616" y="5834826"/>
              <a:ext cx="425758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=</a:t>
              </a:r>
            </a:p>
          </p:txBody>
        </p:sp>
        <p:sp>
          <p:nvSpPr>
            <p:cNvPr id="24" name="Text Box 17"/>
            <p:cNvSpPr txBox="1">
              <a:spLocks noChangeArrowheads="1"/>
            </p:cNvSpPr>
            <p:nvPr/>
          </p:nvSpPr>
          <p:spPr bwMode="auto">
            <a:xfrm rot="4052739">
              <a:off x="6593769" y="5822761"/>
              <a:ext cx="425758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553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522B-B25F-EC47-9686-EB538EFC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Compressing the blockchain with BLS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E5EBF-ABE7-AA42-A7CF-BD39EEA69107}"/>
              </a:ext>
            </a:extLst>
          </p:cNvPr>
          <p:cNvSpPr/>
          <p:nvPr/>
        </p:nvSpPr>
        <p:spPr>
          <a:xfrm>
            <a:off x="728680" y="1603833"/>
            <a:ext cx="4711463" cy="3413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E3CA-A5D2-5043-8C37-B3C9842F836B}"/>
              </a:ext>
            </a:extLst>
          </p:cNvPr>
          <p:cNvSpPr txBox="1"/>
          <p:nvPr/>
        </p:nvSpPr>
        <p:spPr>
          <a:xfrm>
            <a:off x="1301066" y="1603832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3F44C-1C87-474A-8728-122153CE7B83}"/>
              </a:ext>
            </a:extLst>
          </p:cNvPr>
          <p:cNvSpPr txBox="1"/>
          <p:nvPr/>
        </p:nvSpPr>
        <p:spPr>
          <a:xfrm>
            <a:off x="2927740" y="1628326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DF7FFE-88E9-D146-BA71-CF18C6A76E80}"/>
              </a:ext>
            </a:extLst>
          </p:cNvPr>
          <p:cNvGrpSpPr/>
          <p:nvPr/>
        </p:nvGrpSpPr>
        <p:grpSpPr>
          <a:xfrm>
            <a:off x="929626" y="1947751"/>
            <a:ext cx="853629" cy="461665"/>
            <a:chOff x="457200" y="1523402"/>
            <a:chExt cx="853629" cy="46166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6D5BC4-606F-2E45-AA0B-D70D13A0C5A0}"/>
                </a:ext>
              </a:extLst>
            </p:cNvPr>
            <p:cNvSpPr/>
            <p:nvPr/>
          </p:nvSpPr>
          <p:spPr>
            <a:xfrm>
              <a:off x="457200" y="1644044"/>
              <a:ext cx="853629" cy="2678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8A2F09-0A5E-2E43-9AEC-220E68AE0B9B}"/>
                </a:ext>
              </a:extLst>
            </p:cNvPr>
            <p:cNvSpPr txBox="1"/>
            <p:nvPr/>
          </p:nvSpPr>
          <p:spPr>
            <a:xfrm>
              <a:off x="592487" y="1523402"/>
              <a:ext cx="628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sig</a:t>
              </a:r>
              <a:endParaRPr lang="en-US" b="1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FD8A94-4B72-954B-A61E-59D2B7A3578E}"/>
              </a:ext>
            </a:extLst>
          </p:cNvPr>
          <p:cNvSpPr txBox="1"/>
          <p:nvPr/>
        </p:nvSpPr>
        <p:spPr>
          <a:xfrm>
            <a:off x="2285760" y="1956597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sig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B8272D-5F4E-F24E-9526-4447A949BE89}"/>
              </a:ext>
            </a:extLst>
          </p:cNvPr>
          <p:cNvGrpSpPr/>
          <p:nvPr/>
        </p:nvGrpSpPr>
        <p:grpSpPr>
          <a:xfrm>
            <a:off x="1795576" y="1944722"/>
            <a:ext cx="853629" cy="461665"/>
            <a:chOff x="457200" y="1523402"/>
            <a:chExt cx="853629" cy="4616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993B9F-B992-6E41-BE9E-1B26B3C81193}"/>
                </a:ext>
              </a:extLst>
            </p:cNvPr>
            <p:cNvSpPr/>
            <p:nvPr/>
          </p:nvSpPr>
          <p:spPr>
            <a:xfrm>
              <a:off x="457200" y="1644044"/>
              <a:ext cx="853629" cy="2678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2A87C7-B192-9049-91C8-7465F4BE3A14}"/>
                </a:ext>
              </a:extLst>
            </p:cNvPr>
            <p:cNvSpPr txBox="1"/>
            <p:nvPr/>
          </p:nvSpPr>
          <p:spPr>
            <a:xfrm>
              <a:off x="592487" y="1523402"/>
              <a:ext cx="628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sig</a:t>
              </a:r>
              <a:endParaRPr lang="en-US" b="1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6A56AC-2478-A24F-A4E7-0CAC8DA13246}"/>
              </a:ext>
            </a:extLst>
          </p:cNvPr>
          <p:cNvCxnSpPr>
            <a:cxnSpLocks/>
          </p:cNvCxnSpPr>
          <p:nvPr/>
        </p:nvCxnSpPr>
        <p:spPr>
          <a:xfrm>
            <a:off x="2654746" y="1856075"/>
            <a:ext cx="0" cy="72520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CEBC47F-A734-3F40-A396-2508B934350D}"/>
              </a:ext>
            </a:extLst>
          </p:cNvPr>
          <p:cNvSpPr/>
          <p:nvPr/>
        </p:nvSpPr>
        <p:spPr>
          <a:xfrm>
            <a:off x="2693709" y="2066112"/>
            <a:ext cx="853629" cy="2678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2310DF-7F05-4E4F-870D-12972CD1118E}"/>
              </a:ext>
            </a:extLst>
          </p:cNvPr>
          <p:cNvGrpSpPr/>
          <p:nvPr/>
        </p:nvGrpSpPr>
        <p:grpSpPr>
          <a:xfrm>
            <a:off x="929626" y="2718201"/>
            <a:ext cx="853629" cy="461665"/>
            <a:chOff x="457200" y="1523402"/>
            <a:chExt cx="853629" cy="4616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922FB0-D826-0F4D-9946-47111499556B}"/>
                </a:ext>
              </a:extLst>
            </p:cNvPr>
            <p:cNvSpPr/>
            <p:nvPr/>
          </p:nvSpPr>
          <p:spPr>
            <a:xfrm>
              <a:off x="457200" y="1644044"/>
              <a:ext cx="853629" cy="2678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32905D-15EC-8243-ADE4-BB07C3083FC4}"/>
                </a:ext>
              </a:extLst>
            </p:cNvPr>
            <p:cNvSpPr txBox="1"/>
            <p:nvPr/>
          </p:nvSpPr>
          <p:spPr>
            <a:xfrm>
              <a:off x="592487" y="1523402"/>
              <a:ext cx="628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sig</a:t>
              </a:r>
              <a:endParaRPr lang="en-US" b="1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B155976-836D-2546-8AC7-A734588CBA8C}"/>
              </a:ext>
            </a:extLst>
          </p:cNvPr>
          <p:cNvSpPr txBox="1"/>
          <p:nvPr/>
        </p:nvSpPr>
        <p:spPr>
          <a:xfrm>
            <a:off x="2285760" y="2727047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sig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642F04-4450-7D45-8E19-239C7AFA91BA}"/>
              </a:ext>
            </a:extLst>
          </p:cNvPr>
          <p:cNvGrpSpPr/>
          <p:nvPr/>
        </p:nvGrpSpPr>
        <p:grpSpPr>
          <a:xfrm>
            <a:off x="1795576" y="2715172"/>
            <a:ext cx="853629" cy="461665"/>
            <a:chOff x="457200" y="1523402"/>
            <a:chExt cx="853629" cy="4616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55A0E4-C4BE-064A-BDCE-00F055EA3630}"/>
                </a:ext>
              </a:extLst>
            </p:cNvPr>
            <p:cNvSpPr/>
            <p:nvPr/>
          </p:nvSpPr>
          <p:spPr>
            <a:xfrm>
              <a:off x="457200" y="1644044"/>
              <a:ext cx="853629" cy="2678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4A5A4C-7AD3-C346-A89D-8C07936162A5}"/>
                </a:ext>
              </a:extLst>
            </p:cNvPr>
            <p:cNvSpPr txBox="1"/>
            <p:nvPr/>
          </p:nvSpPr>
          <p:spPr>
            <a:xfrm>
              <a:off x="592487" y="1523402"/>
              <a:ext cx="628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sig</a:t>
              </a:r>
              <a:endParaRPr lang="en-US" b="1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CFEC710-BD62-474E-8392-1ABB9E0325C5}"/>
              </a:ext>
            </a:extLst>
          </p:cNvPr>
          <p:cNvSpPr/>
          <p:nvPr/>
        </p:nvSpPr>
        <p:spPr>
          <a:xfrm>
            <a:off x="2662157" y="2836562"/>
            <a:ext cx="853629" cy="2678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07045C-CE04-1145-9C4B-CB281F768BCC}"/>
              </a:ext>
            </a:extLst>
          </p:cNvPr>
          <p:cNvSpPr/>
          <p:nvPr/>
        </p:nvSpPr>
        <p:spPr>
          <a:xfrm>
            <a:off x="3558681" y="2835814"/>
            <a:ext cx="853629" cy="2678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0AD91C-91D7-4A46-BBC1-663CCD7D1426}"/>
              </a:ext>
            </a:extLst>
          </p:cNvPr>
          <p:cNvCxnSpPr>
            <a:cxnSpLocks/>
          </p:cNvCxnSpPr>
          <p:nvPr/>
        </p:nvCxnSpPr>
        <p:spPr>
          <a:xfrm>
            <a:off x="3520316" y="2625611"/>
            <a:ext cx="0" cy="72520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5458455-94C6-CE42-8E7D-20AFE2E882B1}"/>
              </a:ext>
            </a:extLst>
          </p:cNvPr>
          <p:cNvSpPr txBox="1"/>
          <p:nvPr/>
        </p:nvSpPr>
        <p:spPr>
          <a:xfrm>
            <a:off x="2772032" y="272507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sig</a:t>
            </a:r>
            <a:endParaRPr lang="en-US" b="1" baseline="-250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03651D-2B81-594A-ADCF-957EBB8901B4}"/>
              </a:ext>
            </a:extLst>
          </p:cNvPr>
          <p:cNvSpPr/>
          <p:nvPr/>
        </p:nvSpPr>
        <p:spPr>
          <a:xfrm>
            <a:off x="4416292" y="2835814"/>
            <a:ext cx="925707" cy="2678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14D1C0-737F-2F43-B6B5-D45D0B3F5189}"/>
              </a:ext>
            </a:extLst>
          </p:cNvPr>
          <p:cNvGrpSpPr/>
          <p:nvPr/>
        </p:nvGrpSpPr>
        <p:grpSpPr>
          <a:xfrm>
            <a:off x="915012" y="3540001"/>
            <a:ext cx="853629" cy="461665"/>
            <a:chOff x="457200" y="1523402"/>
            <a:chExt cx="853629" cy="46166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53D0B9E-227A-B042-B562-C8547C227979}"/>
                </a:ext>
              </a:extLst>
            </p:cNvPr>
            <p:cNvSpPr/>
            <p:nvPr/>
          </p:nvSpPr>
          <p:spPr>
            <a:xfrm>
              <a:off x="457200" y="1644044"/>
              <a:ext cx="853629" cy="2678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66CBEC-8130-4F44-A266-4EAF27ECADD1}"/>
                </a:ext>
              </a:extLst>
            </p:cNvPr>
            <p:cNvSpPr txBox="1"/>
            <p:nvPr/>
          </p:nvSpPr>
          <p:spPr>
            <a:xfrm>
              <a:off x="592487" y="1523402"/>
              <a:ext cx="628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sig</a:t>
              </a:r>
              <a:endParaRPr lang="en-US" b="1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AA56845-F23A-8640-B911-91A56C0506B3}"/>
              </a:ext>
            </a:extLst>
          </p:cNvPr>
          <p:cNvSpPr txBox="1"/>
          <p:nvPr/>
        </p:nvSpPr>
        <p:spPr>
          <a:xfrm>
            <a:off x="2271146" y="3548847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sig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0D6960-9112-5548-828D-73F73A8E557E}"/>
              </a:ext>
            </a:extLst>
          </p:cNvPr>
          <p:cNvSpPr/>
          <p:nvPr/>
        </p:nvSpPr>
        <p:spPr>
          <a:xfrm>
            <a:off x="1780962" y="3657614"/>
            <a:ext cx="853629" cy="2678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4055254-83B9-1D4D-BC45-6BD47F221DAF}"/>
              </a:ext>
            </a:extLst>
          </p:cNvPr>
          <p:cNvSpPr/>
          <p:nvPr/>
        </p:nvSpPr>
        <p:spPr>
          <a:xfrm>
            <a:off x="2647543" y="3658362"/>
            <a:ext cx="853629" cy="2678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BB1A124-81F5-7B48-A836-E59BE1FD8EEA}"/>
              </a:ext>
            </a:extLst>
          </p:cNvPr>
          <p:cNvSpPr/>
          <p:nvPr/>
        </p:nvSpPr>
        <p:spPr>
          <a:xfrm>
            <a:off x="3508442" y="3657614"/>
            <a:ext cx="853629" cy="2678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2E7035-0485-E84E-A673-43ACDC3AF50A}"/>
              </a:ext>
            </a:extLst>
          </p:cNvPr>
          <p:cNvCxnSpPr>
            <a:cxnSpLocks/>
          </p:cNvCxnSpPr>
          <p:nvPr/>
        </p:nvCxnSpPr>
        <p:spPr>
          <a:xfrm>
            <a:off x="1776895" y="3476172"/>
            <a:ext cx="0" cy="72520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139257-9744-5A42-92D5-7DE871E966FE}"/>
              </a:ext>
            </a:extLst>
          </p:cNvPr>
          <p:cNvGrpSpPr/>
          <p:nvPr/>
        </p:nvGrpSpPr>
        <p:grpSpPr>
          <a:xfrm>
            <a:off x="944240" y="4383689"/>
            <a:ext cx="853629" cy="461665"/>
            <a:chOff x="457200" y="1523402"/>
            <a:chExt cx="853629" cy="46166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F148205-A560-1F46-9D65-9C5CA96A96F9}"/>
                </a:ext>
              </a:extLst>
            </p:cNvPr>
            <p:cNvSpPr/>
            <p:nvPr/>
          </p:nvSpPr>
          <p:spPr>
            <a:xfrm>
              <a:off x="457200" y="1644044"/>
              <a:ext cx="853629" cy="2678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EDDA56-A271-424F-877C-89DA6935A114}"/>
                </a:ext>
              </a:extLst>
            </p:cNvPr>
            <p:cNvSpPr txBox="1"/>
            <p:nvPr/>
          </p:nvSpPr>
          <p:spPr>
            <a:xfrm>
              <a:off x="592487" y="1523402"/>
              <a:ext cx="628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sig</a:t>
              </a:r>
              <a:endParaRPr lang="en-US" b="1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FC6B547-9C8A-1F45-923A-0F086F90BF6C}"/>
              </a:ext>
            </a:extLst>
          </p:cNvPr>
          <p:cNvSpPr txBox="1"/>
          <p:nvPr/>
        </p:nvSpPr>
        <p:spPr>
          <a:xfrm>
            <a:off x="2300374" y="4392535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sig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2CEAE45-3DD0-594D-8EBC-3896D039D5D9}"/>
              </a:ext>
            </a:extLst>
          </p:cNvPr>
          <p:cNvGrpSpPr/>
          <p:nvPr/>
        </p:nvGrpSpPr>
        <p:grpSpPr>
          <a:xfrm>
            <a:off x="1810190" y="4380660"/>
            <a:ext cx="853629" cy="461665"/>
            <a:chOff x="457200" y="1523402"/>
            <a:chExt cx="853629" cy="46166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7107019-6EC4-E94E-B931-A25D5AB9AC1B}"/>
                </a:ext>
              </a:extLst>
            </p:cNvPr>
            <p:cNvSpPr/>
            <p:nvPr/>
          </p:nvSpPr>
          <p:spPr>
            <a:xfrm>
              <a:off x="457200" y="1644044"/>
              <a:ext cx="853629" cy="2678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ADFDBDB-4F0A-7C45-9DCA-DE73E26845F2}"/>
                </a:ext>
              </a:extLst>
            </p:cNvPr>
            <p:cNvSpPr txBox="1"/>
            <p:nvPr/>
          </p:nvSpPr>
          <p:spPr>
            <a:xfrm>
              <a:off x="592487" y="1523402"/>
              <a:ext cx="628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sig</a:t>
              </a:r>
              <a:endParaRPr lang="en-US" b="1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6345C2F-4F60-A54B-9161-BCE89C22B347}"/>
              </a:ext>
            </a:extLst>
          </p:cNvPr>
          <p:cNvCxnSpPr>
            <a:cxnSpLocks/>
          </p:cNvCxnSpPr>
          <p:nvPr/>
        </p:nvCxnSpPr>
        <p:spPr>
          <a:xfrm>
            <a:off x="2669360" y="4292013"/>
            <a:ext cx="0" cy="72520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9842692-2D16-9D47-A49C-6670E15BDE09}"/>
              </a:ext>
            </a:extLst>
          </p:cNvPr>
          <p:cNvSpPr/>
          <p:nvPr/>
        </p:nvSpPr>
        <p:spPr>
          <a:xfrm>
            <a:off x="2700521" y="4502050"/>
            <a:ext cx="853629" cy="2678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023E4BD-FB53-5A4C-A3B0-A198E3192207}"/>
              </a:ext>
            </a:extLst>
          </p:cNvPr>
          <p:cNvSpPr/>
          <p:nvPr/>
        </p:nvSpPr>
        <p:spPr>
          <a:xfrm>
            <a:off x="3549545" y="4501302"/>
            <a:ext cx="853629" cy="2678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CEF401-4496-3346-A6EB-EE4136964DB0}"/>
              </a:ext>
            </a:extLst>
          </p:cNvPr>
          <p:cNvSpPr txBox="1"/>
          <p:nvPr/>
        </p:nvSpPr>
        <p:spPr>
          <a:xfrm>
            <a:off x="-25756" y="1972245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Tx1: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DC2CFF-5F32-6544-BC20-865A533EFC45}"/>
              </a:ext>
            </a:extLst>
          </p:cNvPr>
          <p:cNvSpPr txBox="1"/>
          <p:nvPr/>
        </p:nvSpPr>
        <p:spPr>
          <a:xfrm>
            <a:off x="-38595" y="2703568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Tx2: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9F14F1-07B3-7044-A5FD-5DCDEA6E2AE3}"/>
              </a:ext>
            </a:extLst>
          </p:cNvPr>
          <p:cNvSpPr txBox="1"/>
          <p:nvPr/>
        </p:nvSpPr>
        <p:spPr>
          <a:xfrm>
            <a:off x="-28319" y="3540001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Tx3: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34FFBDC-6325-E647-9ECA-00D5FF461014}"/>
              </a:ext>
            </a:extLst>
          </p:cNvPr>
          <p:cNvSpPr txBox="1"/>
          <p:nvPr/>
        </p:nvSpPr>
        <p:spPr>
          <a:xfrm>
            <a:off x="-38596" y="4395910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Tx4: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132F278-94FB-B342-9AB4-B5F9AAD6988F}"/>
              </a:ext>
            </a:extLst>
          </p:cNvPr>
          <p:cNvSpPr/>
          <p:nvPr/>
        </p:nvSpPr>
        <p:spPr>
          <a:xfrm>
            <a:off x="3553312" y="2065377"/>
            <a:ext cx="853629" cy="2678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BCF32DC-E294-9F42-977C-CB4AC6B9F667}"/>
              </a:ext>
            </a:extLst>
          </p:cNvPr>
          <p:cNvSpPr txBox="1"/>
          <p:nvPr/>
        </p:nvSpPr>
        <p:spPr>
          <a:xfrm>
            <a:off x="1615390" y="1074408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Bitcoin block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E2CD3210-383B-5C44-8268-52EF11B09C5B}"/>
              </a:ext>
            </a:extLst>
          </p:cNvPr>
          <p:cNvSpPr txBox="1">
            <a:spLocks/>
          </p:cNvSpPr>
          <p:nvPr/>
        </p:nvSpPr>
        <p:spPr bwMode="auto">
          <a:xfrm>
            <a:off x="5666007" y="1099257"/>
            <a:ext cx="3364833" cy="3754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if needed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compress all 	signatures in a block 	into a single 	aggregate signatures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dirty="0"/>
              <a:t>⇒  shrink block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dirty="0"/>
              <a:t>or:  aggregate in smaller batches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991B0D4-72EF-D942-8DB9-D7E63502C465}"/>
              </a:ext>
            </a:extLst>
          </p:cNvPr>
          <p:cNvSpPr/>
          <p:nvPr/>
        </p:nvSpPr>
        <p:spPr>
          <a:xfrm>
            <a:off x="4500611" y="1688715"/>
            <a:ext cx="853629" cy="2678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sig*</a:t>
            </a:r>
          </a:p>
        </p:txBody>
      </p:sp>
    </p:spTree>
    <p:extLst>
      <p:ext uri="{BB962C8B-B14F-4D97-AF65-F5344CB8AC3E}">
        <p14:creationId xmlns:p14="http://schemas.microsoft.com/office/powerpoint/2010/main" val="321339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7673AAFD-B259-3C4B-A2CA-902A03E367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F17EAC-AA54-8646-B6E6-C6C62B8909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Reducing Miner State</a:t>
            </a:r>
          </a:p>
        </p:txBody>
      </p:sp>
    </p:spTree>
    <p:extLst>
      <p:ext uri="{BB962C8B-B14F-4D97-AF65-F5344CB8AC3E}">
        <p14:creationId xmlns:p14="http://schemas.microsoft.com/office/powerpoint/2010/main" val="4136141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6EF13-90E2-5941-8E90-162BB0111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UTXO set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C735F-6D6B-F348-B25D-DAD9D47F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63" y="1081037"/>
            <a:ext cx="6475228" cy="2610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E788E9-456A-0244-A8AE-5D6D39068B6A}"/>
              </a:ext>
            </a:extLst>
          </p:cNvPr>
          <p:cNvSpPr txBox="1"/>
          <p:nvPr/>
        </p:nvSpPr>
        <p:spPr>
          <a:xfrm>
            <a:off x="7248614" y="1158948"/>
            <a:ext cx="1804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≈70M UTXOs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CA9E94-F8DA-704A-881A-EC199EC07CE6}"/>
              </a:ext>
            </a:extLst>
          </p:cNvPr>
          <p:cNvSpPr/>
          <p:nvPr/>
        </p:nvSpPr>
        <p:spPr>
          <a:xfrm>
            <a:off x="7057228" y="1482390"/>
            <a:ext cx="191386" cy="20069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6CFC59-4A6C-C044-96B4-C90F22E6C49F}"/>
              </a:ext>
            </a:extLst>
          </p:cNvPr>
          <p:cNvSpPr txBox="1"/>
          <p:nvPr/>
        </p:nvSpPr>
        <p:spPr>
          <a:xfrm>
            <a:off x="967563" y="4062463"/>
            <a:ext cx="727006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Miners need to keep all UTXOs in memory to validate </a:t>
            </a:r>
            <a:r>
              <a:rPr lang="en-US" dirty="0" err="1">
                <a:latin typeface="+mn-lt"/>
              </a:rPr>
              <a:t>Txs</a:t>
            </a:r>
            <a:endParaRPr lang="en-US" dirty="0">
              <a:latin typeface="+mn-lt"/>
            </a:endParaRPr>
          </a:p>
          <a:p>
            <a:pPr algn="l">
              <a:spcBef>
                <a:spcPts val="1800"/>
              </a:spcBef>
            </a:pPr>
            <a:r>
              <a:rPr lang="en-US" dirty="0">
                <a:latin typeface="+mn-lt"/>
              </a:rPr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780126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DB10-3C5B-4940-94B1-86DA4BBBD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 polynomial commitments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A8D602-F264-7344-BE3F-A0BFEBC8C3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4161" y="1605515"/>
                <a:ext cx="8784775" cy="2860159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776"/>
                  </a:spcBef>
                </a:pPr>
                <a:r>
                  <a:rPr lang="en-US" i="1" u="sng" dirty="0"/>
                  <a:t>commit</a:t>
                </a:r>
                <a:r>
                  <a:rPr lang="en-US" dirty="0"/>
                  <a:t>(</a:t>
                </a:r>
                <a:r>
                  <a:rPr lang="en-US" i="1" dirty="0"/>
                  <a:t>pp</a:t>
                </a:r>
                <a:r>
                  <a:rPr lang="en-US" dirty="0"/>
                  <a:t>, f, r) ⇾ </a:t>
                </a:r>
                <a:r>
                  <a:rPr lang="en-US" b="1" i="1" dirty="0" err="1"/>
                  <a:t>com</a:t>
                </a:r>
                <a:r>
                  <a:rPr lang="en-US" b="1" i="1" baseline="-25000" dirty="0" err="1"/>
                  <a:t>f</a:t>
                </a:r>
                <a:r>
                  <a:rPr lang="en-US" dirty="0"/>
                  <a:t>        commitment to f ∈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(≤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b="1" i="1" baseline="-25000" dirty="0"/>
              </a:p>
              <a:p>
                <a:pPr>
                  <a:spcBef>
                    <a:spcPts val="1776"/>
                  </a:spcBef>
                </a:pPr>
                <a:endParaRPr lang="en-US" i="1" u="sng" dirty="0"/>
              </a:p>
              <a:p>
                <a:pPr>
                  <a:spcBef>
                    <a:spcPts val="1776"/>
                  </a:spcBef>
                </a:pPr>
                <a:r>
                  <a:rPr lang="en-US" i="1" u="sng" dirty="0"/>
                  <a:t>eval</a:t>
                </a:r>
                <a:r>
                  <a:rPr lang="en-US" dirty="0"/>
                  <a:t>:    goal:   for a given </a:t>
                </a:r>
                <a:r>
                  <a:rPr lang="en-US" b="1" i="1" dirty="0" err="1"/>
                  <a:t>com</a:t>
                </a:r>
                <a:r>
                  <a:rPr lang="en-US" b="1" i="1" baseline="-25000" dirty="0" err="1"/>
                  <a:t>f</a:t>
                </a:r>
                <a:r>
                  <a:rPr lang="en-US" b="1" i="1" baseline="-25000" dirty="0"/>
                  <a:t> </a:t>
                </a:r>
                <a:r>
                  <a:rPr lang="en-US" baseline="-25000" dirty="0"/>
                  <a:t> </a:t>
                </a:r>
                <a:r>
                  <a:rPr lang="en-US" dirty="0"/>
                  <a:t> and  x, y 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 </a:t>
                </a:r>
              </a:p>
              <a:p>
                <a:pPr marL="0" indent="0">
                  <a:spcBef>
                    <a:spcPts val="1776"/>
                  </a:spcBef>
                  <a:buNone/>
                </a:pPr>
                <a:r>
                  <a:rPr lang="en-US" dirty="0"/>
                  <a:t>			construct a SNARK to prove that  f(x) = 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A8D602-F264-7344-BE3F-A0BFEBC8C3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4161" y="1605515"/>
                <a:ext cx="8784775" cy="2860159"/>
              </a:xfrm>
              <a:blipFill>
                <a:blip r:embed="rId2"/>
                <a:stretch>
                  <a:fillRect l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79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DB10-3C5B-4940-94B1-86DA4BBBD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Homomorphic polynomial commitment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A8D602-F264-7344-BE3F-A0BFEBC8C3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3528" y="1141670"/>
                <a:ext cx="8784775" cy="3579186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1776"/>
                  </a:spcBef>
                  <a:buNone/>
                </a:pPr>
                <a:r>
                  <a:rPr lang="en-US" dirty="0"/>
                  <a:t>A polynomial commitment is </a:t>
                </a:r>
                <a:r>
                  <a:rPr lang="en-US" b="1" dirty="0"/>
                  <a:t>homomorphic </a:t>
                </a:r>
                <a:r>
                  <a:rPr lang="en-US" dirty="0"/>
                  <a:t>if</a:t>
                </a:r>
              </a:p>
              <a:p>
                <a:pPr marL="0" indent="0">
                  <a:spcBef>
                    <a:spcPts val="1776"/>
                  </a:spcBef>
                  <a:buNone/>
                </a:pPr>
                <a:r>
                  <a:rPr lang="en-US" dirty="0"/>
                  <a:t>	there are efficient algorithms such that:</a:t>
                </a:r>
                <a:endParaRPr lang="en-US" i="1" u="sng" dirty="0"/>
              </a:p>
              <a:p>
                <a:pPr lvl="1">
                  <a:spcBef>
                    <a:spcPts val="1776"/>
                  </a:spcBef>
                </a:pPr>
                <a:r>
                  <a:rPr lang="en-US" i="1" u="sng" dirty="0"/>
                  <a:t>commit</a:t>
                </a:r>
                <a:r>
                  <a:rPr lang="en-US" dirty="0"/>
                  <a:t>(</a:t>
                </a:r>
                <a:r>
                  <a:rPr lang="en-US" i="1" dirty="0"/>
                  <a:t>pp</a:t>
                </a:r>
                <a:r>
                  <a:rPr lang="en-US" dirty="0"/>
                  <a:t>, f</a:t>
                </a:r>
                <a:r>
                  <a:rPr lang="en-US" baseline="-25000" dirty="0"/>
                  <a:t>1</a:t>
                </a:r>
                <a:r>
                  <a:rPr lang="en-US" dirty="0"/>
                  <a:t>, r</a:t>
                </a:r>
                <a:r>
                  <a:rPr lang="en-US" baseline="-25000" dirty="0"/>
                  <a:t>1</a:t>
                </a:r>
                <a:r>
                  <a:rPr lang="en-US" dirty="0"/>
                  <a:t>) ⇾ </a:t>
                </a:r>
                <a:r>
                  <a:rPr lang="en-US" b="1" i="1" dirty="0"/>
                  <a:t>com</a:t>
                </a:r>
                <a:r>
                  <a:rPr lang="en-US" b="1" i="1" baseline="-25000" dirty="0"/>
                  <a:t>f1</a:t>
                </a:r>
                <a:r>
                  <a:rPr lang="en-US" b="1" i="1" dirty="0"/>
                  <a:t>                 </a:t>
                </a:r>
                <a:r>
                  <a:rPr lang="en-US" i="1" u="sng" dirty="0"/>
                  <a:t>commit</a:t>
                </a:r>
                <a:r>
                  <a:rPr lang="en-US" dirty="0"/>
                  <a:t>(</a:t>
                </a:r>
                <a:r>
                  <a:rPr lang="en-US" i="1" dirty="0"/>
                  <a:t>pp</a:t>
                </a:r>
                <a:r>
                  <a:rPr lang="en-US" dirty="0"/>
                  <a:t>, f</a:t>
                </a:r>
                <a:r>
                  <a:rPr lang="en-US" baseline="-25000" dirty="0"/>
                  <a:t>2</a:t>
                </a:r>
                <a:r>
                  <a:rPr lang="en-US" dirty="0"/>
                  <a:t>, r</a:t>
                </a:r>
                <a:r>
                  <a:rPr lang="en-US" baseline="-25000" dirty="0"/>
                  <a:t>2</a:t>
                </a:r>
                <a:r>
                  <a:rPr lang="en-US" dirty="0"/>
                  <a:t>) ⇾ </a:t>
                </a:r>
                <a:r>
                  <a:rPr lang="en-US" b="1" i="1" dirty="0"/>
                  <a:t>com</a:t>
                </a:r>
                <a:r>
                  <a:rPr lang="en-US" b="1" i="1" baseline="-25000" dirty="0"/>
                  <a:t>f2</a:t>
                </a:r>
              </a:p>
              <a:p>
                <a:pPr marL="457200" lvl="1" indent="0">
                  <a:spcBef>
                    <a:spcPts val="1776"/>
                  </a:spcBef>
                  <a:buNone/>
                </a:pPr>
                <a:r>
                  <a:rPr lang="en-US" dirty="0"/>
                  <a:t>Then:</a:t>
                </a:r>
              </a:p>
              <a:p>
                <a:pPr marL="457200" lvl="1" indent="0">
                  <a:spcBef>
                    <a:spcPts val="1776"/>
                  </a:spcBef>
                  <a:buNone/>
                </a:pPr>
                <a:r>
                  <a:rPr lang="en-US" dirty="0"/>
                  <a:t>(</a:t>
                </a:r>
                <a:r>
                  <a:rPr lang="en-US" dirty="0" err="1"/>
                  <a:t>i</a:t>
                </a:r>
                <a:r>
                  <a:rPr lang="en-US" dirty="0"/>
                  <a:t>)   for all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en-US" dirty="0"/>
                  <a:t>   :	</a:t>
                </a:r>
                <a:r>
                  <a:rPr lang="en-US" b="1" i="1" dirty="0"/>
                  <a:t>com</a:t>
                </a:r>
                <a:r>
                  <a:rPr lang="en-US" b="1" i="1" baseline="-25000" dirty="0"/>
                  <a:t>f1</a:t>
                </a:r>
                <a:r>
                  <a:rPr lang="en-US" b="1" i="1" dirty="0"/>
                  <a:t>   , com</a:t>
                </a:r>
                <a:r>
                  <a:rPr lang="en-US" b="1" i="1" baseline="-25000" dirty="0"/>
                  <a:t>f2</a:t>
                </a:r>
                <a:r>
                  <a:rPr lang="en-US" b="1" i="1" dirty="0"/>
                  <a:t>   </a:t>
                </a:r>
                <a:r>
                  <a:rPr lang="en-US" b="1" dirty="0"/>
                  <a:t>⇾</a:t>
                </a:r>
                <a:r>
                  <a:rPr lang="en-US" b="1" i="1" dirty="0"/>
                  <a:t>    com</a:t>
                </a:r>
                <a:r>
                  <a:rPr lang="en-US" b="1" i="1" baseline="-25000" dirty="0"/>
                  <a:t>a*f1+b*f2</a:t>
                </a:r>
              </a:p>
              <a:p>
                <a:pPr marL="457200" lvl="1" indent="0">
                  <a:spcBef>
                    <a:spcPts val="1776"/>
                  </a:spcBef>
                  <a:buNone/>
                </a:pPr>
                <a:r>
                  <a:rPr lang="en-US" dirty="0"/>
                  <a:t>(ii)			</a:t>
                </a:r>
                <a:r>
                  <a:rPr lang="en-US" b="1" i="1" dirty="0"/>
                  <a:t> 				com</a:t>
                </a:r>
                <a:r>
                  <a:rPr lang="en-US" b="1" i="1" baseline="-25000" dirty="0"/>
                  <a:t>f1</a:t>
                </a:r>
                <a:r>
                  <a:rPr lang="en-US" b="1" i="1" dirty="0"/>
                  <a:t>  </a:t>
                </a:r>
                <a:r>
                  <a:rPr lang="en-US" b="1" dirty="0"/>
                  <a:t>⇾</a:t>
                </a:r>
                <a:r>
                  <a:rPr lang="en-US" b="1" i="1" dirty="0"/>
                  <a:t>   </a:t>
                </a:r>
                <a:r>
                  <a:rPr lang="en-US" b="1" i="1" dirty="0" err="1"/>
                  <a:t>com</a:t>
                </a:r>
                <a:r>
                  <a:rPr lang="en-US" b="1" i="1" baseline="-25000" dirty="0" err="1"/>
                  <a:t>X</a:t>
                </a:r>
                <a:r>
                  <a:rPr lang="en-US" b="1" i="1" baseline="-25000" dirty="0"/>
                  <a:t>*f1</a:t>
                </a:r>
                <a:r>
                  <a:rPr lang="en-US" b="1" i="1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A8D602-F264-7344-BE3F-A0BFEBC8C3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3528" y="1141670"/>
                <a:ext cx="8784775" cy="3579186"/>
              </a:xfrm>
              <a:blipFill>
                <a:blip r:embed="rId2"/>
                <a:stretch>
                  <a:fillRect l="-1010" t="-1413" b="-1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8C061A1-FD71-4142-98FB-F4610BEE184C}"/>
              </a:ext>
            </a:extLst>
          </p:cNvPr>
          <p:cNvSpPr/>
          <p:nvPr/>
        </p:nvSpPr>
        <p:spPr>
          <a:xfrm>
            <a:off x="457200" y="3494314"/>
            <a:ext cx="8229600" cy="132261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420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5A4CC-9E82-5241-9553-E7B4923F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Committing to a set  (of UTXOs)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868DB3-857C-824F-B8DC-C1585C5F98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1386" y="998131"/>
                <a:ext cx="8952614" cy="4145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… 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   be a set of UTXOs</a:t>
                </a:r>
              </a:p>
              <a:p>
                <a:pPr marL="0" indent="0">
                  <a:spcBef>
                    <a:spcPts val="2976"/>
                  </a:spcBef>
                  <a:buNone/>
                </a:pPr>
                <a:r>
                  <a:rPr lang="en-US" dirty="0"/>
                  <a:t>	Define: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⋯(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∈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(≤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Set:     </a:t>
                </a:r>
                <a:r>
                  <a:rPr lang="en-US" b="1" i="1" dirty="0" err="1"/>
                  <a:t>com</a:t>
                </a:r>
                <a:r>
                  <a:rPr lang="en-US" b="1" i="1" baseline="-25000" dirty="0" err="1"/>
                  <a:t>f</a:t>
                </a:r>
                <a:r>
                  <a:rPr lang="en-US" dirty="0"/>
                  <a:t> = commit(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)          ⇽  short commitment 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: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∈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    if and only if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To add U to S: 	</a:t>
                </a:r>
                <a:r>
                  <a:rPr lang="en-US" b="1" i="1" dirty="0" err="1"/>
                  <a:t>com</a:t>
                </a:r>
                <a:r>
                  <a:rPr lang="en-US" b="1" i="1" baseline="-25000" dirty="0" err="1"/>
                  <a:t>f</a:t>
                </a:r>
                <a:r>
                  <a:rPr lang="en-US" b="1" i="1" dirty="0"/>
                  <a:t>  </a:t>
                </a:r>
                <a:r>
                  <a:rPr lang="en-US" b="1" dirty="0"/>
                  <a:t>⇾  </a:t>
                </a:r>
                <a:r>
                  <a:rPr lang="en-US" b="1" i="1" dirty="0"/>
                  <a:t> </a:t>
                </a:r>
                <a:r>
                  <a:rPr lang="en-US" b="1" i="1" dirty="0" err="1"/>
                  <a:t>com</a:t>
                </a:r>
                <a:r>
                  <a:rPr lang="en-US" sz="2800" b="1" i="1" baseline="-25000" dirty="0" err="1"/>
                  <a:t>X</a:t>
                </a:r>
                <a:r>
                  <a:rPr lang="en-US" sz="2800" b="1" i="1" baseline="-25000" dirty="0"/>
                  <a:t>*f−U*f</a:t>
                </a:r>
                <a:r>
                  <a:rPr lang="en-US" dirty="0"/>
                  <a:t>    ⇽  short commitment 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spcBef>
                    <a:spcPts val="3024"/>
                  </a:spcBef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868DB3-857C-824F-B8DC-C1585C5F98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386" y="998131"/>
                <a:ext cx="8952614" cy="4145369"/>
              </a:xfrm>
              <a:blipFill>
                <a:blip r:embed="rId2"/>
                <a:stretch>
                  <a:fillRect l="-992" t="-915" b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32007D8-D1AC-5C41-97F1-12FBA3691923}"/>
              </a:ext>
            </a:extLst>
          </p:cNvPr>
          <p:cNvSpPr txBox="1"/>
          <p:nvPr/>
        </p:nvSpPr>
        <p:spPr>
          <a:xfrm>
            <a:off x="7213150" y="882502"/>
            <a:ext cx="1969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(accumulator)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29D435-0C0E-CD45-88BD-8CC8D6D54500}"/>
              </a:ext>
            </a:extLst>
          </p:cNvPr>
          <p:cNvSpPr/>
          <p:nvPr/>
        </p:nvSpPr>
        <p:spPr>
          <a:xfrm>
            <a:off x="191386" y="3461657"/>
            <a:ext cx="7205457" cy="75111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6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81037-EDBF-194A-99D7-C3E12A45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this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F5F74-CE42-764A-B3D4-10AC4F13F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78" y="955598"/>
            <a:ext cx="8229600" cy="15005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Miners maintain two commitments:</a:t>
            </a:r>
          </a:p>
          <a:p>
            <a:pPr marL="0" indent="0">
              <a:buNone/>
            </a:pPr>
            <a:r>
              <a:rPr lang="en-US" dirty="0"/>
              <a:t>	(</a:t>
            </a:r>
            <a:r>
              <a:rPr lang="en-US" dirty="0" err="1"/>
              <a:t>i</a:t>
            </a:r>
            <a:r>
              <a:rPr lang="en-US" dirty="0"/>
              <a:t>)	commitment to set T of all UTXOs</a:t>
            </a:r>
          </a:p>
          <a:p>
            <a:pPr marL="0" indent="0">
              <a:buNone/>
            </a:pPr>
            <a:r>
              <a:rPr lang="en-US" dirty="0"/>
              <a:t>	(ii)	commitment to set S of spent TXOs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D5731-17D0-D64E-B09C-1971894894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142" y="3730445"/>
            <a:ext cx="1190746" cy="1190746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8E8F71B0-B010-A647-9DEF-74523C96CBF7}"/>
              </a:ext>
            </a:extLst>
          </p:cNvPr>
          <p:cNvSpPr/>
          <p:nvPr/>
        </p:nvSpPr>
        <p:spPr>
          <a:xfrm>
            <a:off x="6092455" y="1467289"/>
            <a:ext cx="170121" cy="7123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339DE0-9CFC-824B-A7CA-28CD836FD4DB}"/>
              </a:ext>
            </a:extLst>
          </p:cNvPr>
          <p:cNvSpPr txBox="1"/>
          <p:nvPr/>
        </p:nvSpPr>
        <p:spPr>
          <a:xfrm>
            <a:off x="6347636" y="1592646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≤ 1KB</a:t>
            </a:r>
          </a:p>
        </p:txBody>
      </p:sp>
      <p:sp>
        <p:nvSpPr>
          <p:cNvPr id="7" name="Cloud Callout 6">
            <a:extLst>
              <a:ext uri="{FF2B5EF4-FFF2-40B4-BE49-F238E27FC236}">
                <a16:creationId xmlns:a16="http://schemas.microsoft.com/office/drawing/2014/main" id="{1B00D8D7-6D4F-AA4A-896D-20BD32623951}"/>
              </a:ext>
            </a:extLst>
          </p:cNvPr>
          <p:cNvSpPr/>
          <p:nvPr/>
        </p:nvSpPr>
        <p:spPr>
          <a:xfrm>
            <a:off x="6517949" y="2457016"/>
            <a:ext cx="2626051" cy="612648"/>
          </a:xfrm>
          <a:prstGeom prst="cloudCallout">
            <a:avLst>
              <a:gd name="adj1" fmla="val 19178"/>
              <a:gd name="adj2" fmla="val 16316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com</a:t>
            </a:r>
            <a:r>
              <a:rPr lang="en-US" baseline="-25000" dirty="0" err="1"/>
              <a:t>T</a:t>
            </a:r>
            <a:r>
              <a:rPr lang="en-US" dirty="0"/>
              <a:t>,  </a:t>
            </a:r>
            <a:r>
              <a:rPr lang="en-US" dirty="0" err="1"/>
              <a:t>com</a:t>
            </a:r>
            <a:r>
              <a:rPr lang="en-US" baseline="-25000" dirty="0" err="1"/>
              <a:t>S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0B03F6-88B7-9941-8942-E943F688C936}"/>
                  </a:ext>
                </a:extLst>
              </p:cNvPr>
              <p:cNvSpPr txBox="1"/>
              <p:nvPr/>
            </p:nvSpPr>
            <p:spPr>
              <a:xfrm>
                <a:off x="265814" y="2728819"/>
                <a:ext cx="736060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b="1" dirty="0">
                    <a:latin typeface="+mn-lt"/>
                  </a:rPr>
                  <a:t>Tx format</a:t>
                </a:r>
                <a:r>
                  <a:rPr lang="en-US" dirty="0">
                    <a:latin typeface="+mn-lt"/>
                  </a:rPr>
                  <a:t>:  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every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>
                    <a:latin typeface="+mn-lt"/>
                  </a:rPr>
                  <a:t> includes a proof 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latin typeface="+mn-lt"/>
                  </a:rPr>
                  <a:t>  &amp;&amp;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+mn-lt"/>
                  </a:rPr>
                  <a:t>)</a:t>
                </a:r>
              </a:p>
              <a:p>
                <a:pPr lvl="1"/>
                <a:r>
                  <a:rPr lang="en-US" dirty="0">
                    <a:latin typeface="+mn-lt"/>
                  </a:rPr>
                  <a:t>Two eval proofs: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dirty="0">
                    <a:latin typeface="+mn-lt"/>
                  </a:rPr>
                  <a:t>   &amp;&amp;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dirty="0">
                    <a:latin typeface="+mn-lt"/>
                  </a:rPr>
                  <a:t>      </a:t>
                </a:r>
                <a:r>
                  <a:rPr lang="en-US" sz="2000" dirty="0">
                    <a:latin typeface="+mn-lt"/>
                  </a:rPr>
                  <a:t>(short)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0B03F6-88B7-9941-8942-E943F688C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14" y="2728819"/>
                <a:ext cx="7360605" cy="1200329"/>
              </a:xfrm>
              <a:prstGeom prst="rect">
                <a:avLst/>
              </a:prstGeom>
              <a:blipFill>
                <a:blip r:embed="rId3"/>
                <a:stretch>
                  <a:fillRect l="-1379" t="-4211" r="-86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BB02A08-06E9-674A-B752-C6BE881EAEA2}"/>
              </a:ext>
            </a:extLst>
          </p:cNvPr>
          <p:cNvSpPr txBox="1"/>
          <p:nvPr/>
        </p:nvSpPr>
        <p:spPr>
          <a:xfrm>
            <a:off x="265814" y="4152356"/>
            <a:ext cx="7146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Tx processing</a:t>
            </a:r>
            <a:r>
              <a:rPr lang="en-US" dirty="0">
                <a:latin typeface="+mn-lt"/>
              </a:rPr>
              <a:t>:   miners check eval proofs, and if valid,</a:t>
            </a:r>
          </a:p>
          <a:p>
            <a:pPr algn="l"/>
            <a:r>
              <a:rPr lang="en-US" dirty="0">
                <a:latin typeface="+mn-lt"/>
              </a:rPr>
              <a:t>	add inputs to set S and outputs to set T.       That’s it!</a:t>
            </a:r>
          </a:p>
        </p:txBody>
      </p:sp>
    </p:spTree>
    <p:extLst>
      <p:ext uri="{BB962C8B-B14F-4D97-AF65-F5344CB8AC3E}">
        <p14:creationId xmlns:p14="http://schemas.microsoft.com/office/powerpoint/2010/main" val="348282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10E4128D-4C06-D64D-AA30-CC403DF94C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4A48E1-B09B-504A-A391-AEDD62C83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brief discussion of NFTs</a:t>
            </a:r>
          </a:p>
        </p:txBody>
      </p:sp>
    </p:spTree>
    <p:extLst>
      <p:ext uri="{BB962C8B-B14F-4D97-AF65-F5344CB8AC3E}">
        <p14:creationId xmlns:p14="http://schemas.microsoft.com/office/powerpoint/2010/main" val="1092388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7F0A6-469D-4C4F-93F9-50B5A311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this work 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EFEDE-12E6-5E4A-BD5F-47A4FD9007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0242" y="913071"/>
                <a:ext cx="8229600" cy="25442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u="sng" dirty="0"/>
                  <a:t>Problem</a:t>
                </a:r>
                <a:r>
                  <a:rPr lang="en-US" dirty="0"/>
                  <a:t>:   how does a user prove that her UTXO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satisfies</a:t>
                </a:r>
              </a:p>
              <a:p>
                <a:pPr marL="0" indent="0">
                  <a:buNone/>
                </a:pPr>
                <a:r>
                  <a:rPr lang="en-US" dirty="0"/>
                  <a:t>			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dirty="0"/>
                  <a:t>   &amp;&amp; 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dirty="0"/>
                  <a:t>      ???</a:t>
                </a:r>
              </a:p>
              <a:p>
                <a:pPr marL="0" indent="0">
                  <a:spcBef>
                    <a:spcPts val="2376"/>
                  </a:spcBef>
                  <a:buNone/>
                </a:pPr>
                <a:r>
                  <a:rPr lang="en-US" dirty="0"/>
                  <a:t>This requires knowledge of the entire blockchain</a:t>
                </a:r>
              </a:p>
              <a:p>
                <a:pPr marL="0" indent="0">
                  <a:buNone/>
                </a:pPr>
                <a:r>
                  <a:rPr lang="en-US" dirty="0"/>
                  <a:t>	⇒    user needs large memory and compute time</a:t>
                </a:r>
              </a:p>
              <a:p>
                <a:pPr marL="0" indent="0">
                  <a:buNone/>
                </a:pPr>
                <a:r>
                  <a:rPr lang="en-US" dirty="0"/>
                  <a:t>	⇒    … can be outsourced to an untrusted 3</a:t>
                </a:r>
                <a:r>
                  <a:rPr lang="en-US" baseline="30000" dirty="0"/>
                  <a:t>rd</a:t>
                </a:r>
                <a:r>
                  <a:rPr lang="en-US" dirty="0"/>
                  <a:t> party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EFEDE-12E6-5E4A-BD5F-47A4FD9007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242" y="913071"/>
                <a:ext cx="8229600" cy="2544263"/>
              </a:xfrm>
              <a:blipFill>
                <a:blip r:embed="rId2"/>
                <a:stretch>
                  <a:fillRect l="-1079" t="-1493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BD8CFE07-F9D4-5B40-975F-40654C0975A7}"/>
              </a:ext>
            </a:extLst>
          </p:cNvPr>
          <p:cNvGrpSpPr/>
          <p:nvPr/>
        </p:nvGrpSpPr>
        <p:grpSpPr>
          <a:xfrm>
            <a:off x="3717852" y="3563661"/>
            <a:ext cx="4405422" cy="1579836"/>
            <a:chOff x="3717852" y="3563661"/>
            <a:chExt cx="4405422" cy="157983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F1409C9-60BF-554B-A303-6F180EBF3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984" y="3612256"/>
              <a:ext cx="1212109" cy="997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41B0DC-FD1F-4D40-87FC-2615B94D2958}"/>
                </a:ext>
              </a:extLst>
            </p:cNvPr>
            <p:cNvSpPr txBox="1"/>
            <p:nvPr/>
          </p:nvSpPr>
          <p:spPr>
            <a:xfrm>
              <a:off x="5152061" y="4681832"/>
              <a:ext cx="234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The proof factory</a:t>
              </a:r>
            </a:p>
          </p:txBody>
        </p:sp>
        <p:pic>
          <p:nvPicPr>
            <p:cNvPr id="1028" name="Picture 4" descr="Clipart Database Free | Free Images at Clker.com - vector clip art online,  royalty free &amp; public domain">
              <a:extLst>
                <a:ext uri="{FF2B5EF4-FFF2-40B4-BE49-F238E27FC236}">
                  <a16:creationId xmlns:a16="http://schemas.microsoft.com/office/drawing/2014/main" id="{5CF1B557-DEF4-7344-8755-5B5F9ED5D9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51"/>
            <a:stretch/>
          </p:blipFill>
          <p:spPr bwMode="auto">
            <a:xfrm>
              <a:off x="5426149" y="3665123"/>
              <a:ext cx="975237" cy="915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2B0E02-3F76-CA4D-808A-C31D98C4EE09}"/>
                </a:ext>
              </a:extLst>
            </p:cNvPr>
            <p:cNvSpPr txBox="1"/>
            <p:nvPr/>
          </p:nvSpPr>
          <p:spPr>
            <a:xfrm>
              <a:off x="6228266" y="3707248"/>
              <a:ext cx="16962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polynomials</a:t>
              </a:r>
            </a:p>
            <a:p>
              <a:pPr algn="l"/>
              <a:r>
                <a:rPr lang="en-US" dirty="0">
                  <a:latin typeface="+mn-lt"/>
                </a:rPr>
                <a:t>   S and 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0A8E87-631D-9641-95F3-C87DFD9D02CA}"/>
                </a:ext>
              </a:extLst>
            </p:cNvPr>
            <p:cNvSpPr/>
            <p:nvPr/>
          </p:nvSpPr>
          <p:spPr>
            <a:xfrm>
              <a:off x="3717852" y="3563661"/>
              <a:ext cx="4405422" cy="111817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D51C1F1-7B1A-834F-8B46-788271628C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390" y="3796244"/>
            <a:ext cx="584281" cy="86432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56261C-842D-1847-89AE-C26F37315358}"/>
              </a:ext>
            </a:extLst>
          </p:cNvPr>
          <p:cNvGrpSpPr/>
          <p:nvPr/>
        </p:nvGrpSpPr>
        <p:grpSpPr>
          <a:xfrm>
            <a:off x="1020726" y="3688439"/>
            <a:ext cx="2521070" cy="461665"/>
            <a:chOff x="1020726" y="3571480"/>
            <a:chExt cx="2521070" cy="46166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60E192E-B5FA-0246-9675-DAF93127FC24}"/>
                </a:ext>
              </a:extLst>
            </p:cNvPr>
            <p:cNvCxnSpPr/>
            <p:nvPr/>
          </p:nvCxnSpPr>
          <p:spPr>
            <a:xfrm>
              <a:off x="1020726" y="3944679"/>
              <a:ext cx="25210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A3F56BE-1DF2-B240-92D0-93653BC9F8FF}"/>
                    </a:ext>
                  </a:extLst>
                </p:cNvPr>
                <p:cNvSpPr txBox="1"/>
                <p:nvPr/>
              </p:nvSpPr>
              <p:spPr>
                <a:xfrm>
                  <a:off x="1218612" y="3571480"/>
                  <a:ext cx="205953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+mn-lt"/>
                    </a:rPr>
                    <a:t>UTXO  </a:t>
                  </a:r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𝑈</m:t>
                      </m:r>
                    </m:oMath>
                  </a14:m>
                  <a:r>
                    <a:rPr lang="en-US" dirty="0">
                      <a:latin typeface="+mn-lt"/>
                    </a:rPr>
                    <a:t>  ,   fee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A3F56BE-1DF2-B240-92D0-93653BC9F8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8612" y="3571480"/>
                  <a:ext cx="2059538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4908" t="-8108" r="-3067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53CD5C-2F4D-1246-931D-28D06A183B69}"/>
              </a:ext>
            </a:extLst>
          </p:cNvPr>
          <p:cNvGrpSpPr/>
          <p:nvPr/>
        </p:nvGrpSpPr>
        <p:grpSpPr>
          <a:xfrm>
            <a:off x="1020726" y="4336330"/>
            <a:ext cx="2521070" cy="461665"/>
            <a:chOff x="1020726" y="4325698"/>
            <a:chExt cx="2521070" cy="46166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362A562-E958-9847-BA06-707FEA900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0726" y="4405424"/>
              <a:ext cx="25210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C888661-9167-DB4B-8D60-212FB462C302}"/>
                    </a:ext>
                  </a:extLst>
                </p:cNvPr>
                <p:cNvSpPr txBox="1"/>
                <p:nvPr/>
              </p:nvSpPr>
              <p:spPr>
                <a:xfrm>
                  <a:off x="1628254" y="4325698"/>
                  <a:ext cx="112569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dirty="0">
                      <a:latin typeface="+mn-lt"/>
                    </a:rPr>
                    <a:t>proof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C888661-9167-DB4B-8D60-212FB462C3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254" y="4325698"/>
                  <a:ext cx="1125693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8989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5C93D8-714B-4540-B165-4FAEF97F742C}"/>
              </a:ext>
            </a:extLst>
          </p:cNvPr>
          <p:cNvCxnSpPr/>
          <p:nvPr/>
        </p:nvCxnSpPr>
        <p:spPr>
          <a:xfrm flipV="1">
            <a:off x="0" y="3441703"/>
            <a:ext cx="9144000" cy="9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6BE310-3397-D249-A073-BFCE421D1C80}"/>
                  </a:ext>
                </a:extLst>
              </p:cNvPr>
              <p:cNvSpPr txBox="1"/>
              <p:nvPr/>
            </p:nvSpPr>
            <p:spPr>
              <a:xfrm>
                <a:off x="26397" y="4660565"/>
                <a:ext cx="12310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spend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6BE310-3397-D249-A073-BFCE421D1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7" y="4660565"/>
                <a:ext cx="1231043" cy="461665"/>
              </a:xfrm>
              <a:prstGeom prst="rect">
                <a:avLst/>
              </a:prstGeom>
              <a:blipFill>
                <a:blip r:embed="rId8"/>
                <a:stretch>
                  <a:fillRect l="-714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98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B69CE-0CB6-764A-A274-3B135D1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this practical?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E7B07-C838-DA4D-968A-E6A40EEDC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140" y="1019410"/>
            <a:ext cx="8633637" cy="4124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Not quite …  </a:t>
            </a:r>
          </a:p>
          <a:p>
            <a:pPr>
              <a:tabLst>
                <a:tab pos="1714500" algn="l"/>
              </a:tabLst>
            </a:pPr>
            <a:r>
              <a:rPr lang="en-US" dirty="0"/>
              <a:t>Problem:	the factory’s work per proof is </a:t>
            </a:r>
            <a:r>
              <a:rPr lang="en-US" u="sng" dirty="0"/>
              <a:t>linear</a:t>
            </a:r>
            <a:r>
              <a:rPr lang="en-US" dirty="0"/>
              <a:t> in the 		number of UTXOs ever created</a:t>
            </a:r>
          </a:p>
          <a:p>
            <a:pPr>
              <a:spcBef>
                <a:spcPts val="1776"/>
              </a:spcBef>
              <a:tabLst>
                <a:tab pos="1714500" algn="l"/>
              </a:tabLst>
            </a:pPr>
            <a:r>
              <a:rPr lang="en-US" u="sng" dirty="0"/>
              <a:t>Many</a:t>
            </a:r>
            <a:r>
              <a:rPr lang="en-US" dirty="0"/>
              <a:t> variations on this design:</a:t>
            </a:r>
          </a:p>
          <a:p>
            <a:pPr lvl="1">
              <a:tabLst>
                <a:tab pos="1714500" algn="l"/>
              </a:tabLst>
            </a:pPr>
            <a:r>
              <a:rPr lang="en-US" dirty="0"/>
              <a:t>can reduce factory’s work to  log</a:t>
            </a:r>
            <a:r>
              <a:rPr lang="en-US" baseline="-25000" dirty="0"/>
              <a:t>2</a:t>
            </a:r>
            <a:r>
              <a:rPr lang="en-US" dirty="0"/>
              <a:t>(# current UTXOs)  per proof</a:t>
            </a:r>
          </a:p>
          <a:p>
            <a:pPr lvl="1">
              <a:tabLst>
                <a:tab pos="1714500" algn="l"/>
              </a:tabLst>
            </a:pPr>
            <a:r>
              <a:rPr lang="en-US" dirty="0"/>
              <a:t>Factory’s memory is linear in (# current UTXOs)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End result:		outsource memory requirements to a </a:t>
            </a:r>
            <a:br>
              <a:rPr lang="en-US" dirty="0"/>
            </a:br>
            <a:r>
              <a:rPr lang="en-US" dirty="0"/>
              <a:t>				small number of 3</a:t>
            </a:r>
            <a:r>
              <a:rPr lang="en-US" baseline="30000" dirty="0"/>
              <a:t>rd</a:t>
            </a:r>
            <a:r>
              <a:rPr lang="en-US" dirty="0"/>
              <a:t> party service providers</a:t>
            </a:r>
          </a:p>
        </p:txBody>
      </p:sp>
    </p:spTree>
    <p:extLst>
      <p:ext uri="{BB962C8B-B14F-4D97-AF65-F5344CB8AC3E}">
        <p14:creationId xmlns:p14="http://schemas.microsoft.com/office/powerpoint/2010/main" val="69630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7D1E4A89-B974-A04B-9A6E-BB43C0EC4B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C211A8-3D9D-CE4B-9805-DC4696FBF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33051"/>
            <a:ext cx="7772400" cy="695368"/>
          </a:xfrm>
        </p:spPr>
        <p:txBody>
          <a:bodyPr/>
          <a:lstStyle/>
          <a:p>
            <a:r>
              <a:rPr lang="en-US" dirty="0"/>
              <a:t>Taproot:  semi-private </a:t>
            </a:r>
            <a:br>
              <a:rPr lang="en-US" dirty="0"/>
            </a:br>
            <a:r>
              <a:rPr lang="en-US" dirty="0"/>
              <a:t>scripts in Bitcoin</a:t>
            </a:r>
          </a:p>
        </p:txBody>
      </p:sp>
    </p:spTree>
    <p:extLst>
      <p:ext uri="{BB962C8B-B14F-4D97-AF65-F5344CB8AC3E}">
        <p14:creationId xmlns:p14="http://schemas.microsoft.com/office/powerpoint/2010/main" val="10353716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67153-3DB2-4F40-A17A-6E18F27E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Taproot is here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5D3D9-6842-DE45-8E46-C602268E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99" y="1845013"/>
            <a:ext cx="7646877" cy="2277318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2EEF20-D205-2C4D-9BD9-66E53AAC3D60}"/>
              </a:ext>
            </a:extLst>
          </p:cNvPr>
          <p:cNvSpPr/>
          <p:nvPr/>
        </p:nvSpPr>
        <p:spPr>
          <a:xfrm>
            <a:off x="948366" y="3147237"/>
            <a:ext cx="2624174" cy="595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5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30D6-0239-4C42-A238-B1B5116B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Script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22279-D411-B24D-ABDF-5303927B1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Currently:   Bitcoin scripts must be fully revealed in spending Tx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keep the script secret?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Answer:  Yes</a:t>
            </a:r>
            <a:r>
              <a:rPr lang="en-US"/>
              <a:t>, easily!     </a:t>
            </a:r>
            <a:r>
              <a:rPr lang="en-US" dirty="0"/>
              <a:t>when all goes well …</a:t>
            </a:r>
          </a:p>
        </p:txBody>
      </p:sp>
    </p:spTree>
    <p:extLst>
      <p:ext uri="{BB962C8B-B14F-4D97-AF65-F5344CB8AC3E}">
        <p14:creationId xmlns:p14="http://schemas.microsoft.com/office/powerpoint/2010/main" val="1154209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8737-84EA-1F4F-BE1D-DDC2FC1C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F3A9ECA-2387-8147-89E7-9B8770740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4929" y="1200151"/>
                <a:ext cx="8752113" cy="38184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ECDSA and </a:t>
                </a:r>
                <a:r>
                  <a:rPr lang="en-US" dirty="0" err="1"/>
                  <a:t>Schnorr</a:t>
                </a:r>
                <a:r>
                  <a:rPr lang="en-US" dirty="0"/>
                  <a:t> public keys:</a:t>
                </a:r>
              </a:p>
              <a:p>
                <a:pPr>
                  <a:tabLst>
                    <a:tab pos="1414463" algn="l"/>
                  </a:tabLst>
                </a:pPr>
                <a:r>
                  <a:rPr lang="en-US" dirty="0"/>
                  <a:t> </a:t>
                </a:r>
                <a:r>
                  <a:rPr lang="en-US" b="1" u="sng" dirty="0"/>
                  <a:t>KeyGen</a:t>
                </a:r>
                <a:r>
                  <a:rPr lang="en-US" dirty="0"/>
                  <a:t>():	  </a:t>
                </a:r>
                <a:r>
                  <a:rPr lang="en-US" dirty="0" err="1"/>
                  <a:t>sk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,     pk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dirty="0"/>
                  <a:t>   ∈ G        for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in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{1, …,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  </a:t>
                </a:r>
                <a:r>
                  <a:rPr lang="en-US" dirty="0" err="1"/>
                  <a:t>sk</a:t>
                </a:r>
                <a:r>
                  <a:rPr lang="en-US" baseline="-25000" dirty="0" err="1"/>
                  <a:t>A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 ,    </a:t>
                </a:r>
                <a:r>
                  <a:rPr lang="en-US" dirty="0" err="1"/>
                  <a:t>sk</a:t>
                </a:r>
                <a:r>
                  <a:rPr lang="en-US" baseline="-25000" dirty="0" err="1"/>
                  <a:t>B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Alice and Bob can sign with respect to    pk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⇒  an interactive protocol between Alice and Bob</a:t>
                </a:r>
              </a:p>
              <a:p>
                <a:pPr marL="0" indent="0">
                  <a:buNone/>
                </a:pPr>
                <a:r>
                  <a:rPr lang="en-US" dirty="0"/>
                  <a:t>				(note:  much simpler with BLS)</a:t>
                </a:r>
              </a:p>
              <a:p>
                <a:pPr marL="0" indent="0">
                  <a:buNone/>
                </a:pPr>
                <a:r>
                  <a:rPr lang="en-US" dirty="0"/>
                  <a:t>	⇒  Alice &amp; Bob can imply consent to Tx by signing with pk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F3A9ECA-2387-8147-89E7-9B8770740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929" y="1200151"/>
                <a:ext cx="8752113" cy="3818430"/>
              </a:xfrm>
              <a:blipFill>
                <a:blip r:embed="rId2"/>
                <a:stretch>
                  <a:fillRect l="-1159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3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9A05-8957-0C4D-93F2-3ACCF582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6FCD79-955F-9D44-9395-7576F03526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1"/>
                <a:ext cx="8425543" cy="381843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S:   Bitcoin script that must be satisfied to spend a UTXO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S involves only  Alice and Bob.    Let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Goal:   keep S secret when possible.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How:  modify S so that a signature with respect to 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				 pk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	is sufficient to spend UTXO, without revealing S  !!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6FCD79-955F-9D44-9395-7576F03526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1"/>
                <a:ext cx="8425543" cy="3818430"/>
              </a:xfrm>
              <a:blipFill>
                <a:blip r:embed="rId2"/>
                <a:stretch>
                  <a:fillRect l="-1205" t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73D248B-A064-1842-A149-2702A749BFDB}"/>
              </a:ext>
            </a:extLst>
          </p:cNvPr>
          <p:cNvSpPr/>
          <p:nvPr/>
        </p:nvSpPr>
        <p:spPr>
          <a:xfrm>
            <a:off x="457199" y="3363686"/>
            <a:ext cx="7772401" cy="165489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8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A043-6472-9D4E-A1D8-AEDE2301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main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934A22-5535-8B49-ACC8-54193B4A43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572500" cy="38184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parties agree to spend UTXO,</a:t>
                </a:r>
              </a:p>
              <a:p>
                <a:pPr marL="400050" lvl="1" indent="0">
                  <a:buNone/>
                </a:pPr>
                <a:r>
                  <a:rPr lang="en-US" dirty="0"/>
                  <a:t>⇒  sign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/>
                  <a:t> and spend while keeping S secret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disagreement, Alice can reveal S </a:t>
                </a:r>
                <a:br>
                  <a:rPr lang="en-US" dirty="0"/>
                </a:br>
                <a:r>
                  <a:rPr lang="en-US" dirty="0"/>
                  <a:t>		and spend UTXO by proving that she can satisfy 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Taproot pk compactly supports both ways to spend the UTXO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934A22-5535-8B49-ACC8-54193B4A4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572500" cy="3818430"/>
              </a:xfrm>
              <a:blipFill>
                <a:blip r:embed="rId2"/>
                <a:stretch>
                  <a:fillRect l="-1185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31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172AE5B-21CD-D548-AD72-3757124A6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9" y="3371850"/>
            <a:ext cx="7220607" cy="131445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Next lecture:  super cool final guest lecture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66383B-610F-F040-85AB-9E762F54A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 OF  LECTURE</a:t>
            </a:r>
          </a:p>
        </p:txBody>
      </p:sp>
    </p:spTree>
    <p:extLst>
      <p:ext uri="{BB962C8B-B14F-4D97-AF65-F5344CB8AC3E}">
        <p14:creationId xmlns:p14="http://schemas.microsoft.com/office/powerpoint/2010/main" val="3254778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DE46-1FD7-6340-B251-936CDD57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NFTs:   managing digital 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6CC18-9918-6D40-8049-B8077DF51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9998"/>
            <a:ext cx="8560676" cy="40064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Example digital assets:   (ERC-721)</a:t>
            </a:r>
          </a:p>
          <a:p>
            <a:r>
              <a:rPr lang="en-US" sz="2400" dirty="0"/>
              <a:t>Digital art:   </a:t>
            </a:r>
            <a:r>
              <a:rPr lang="en-US" sz="2400" dirty="0" err="1"/>
              <a:t>opensea</a:t>
            </a:r>
            <a:r>
              <a:rPr lang="en-US" sz="2400" dirty="0"/>
              <a:t>,  foundation</a:t>
            </a:r>
          </a:p>
          <a:p>
            <a:r>
              <a:rPr lang="en-US" sz="2400" dirty="0"/>
              <a:t>Collector items:   NBA top shots</a:t>
            </a:r>
          </a:p>
          <a:p>
            <a:r>
              <a:rPr lang="en-US" sz="2400" dirty="0"/>
              <a:t>Game items:  horses (</a:t>
            </a:r>
            <a:r>
              <a:rPr lang="en-US" sz="2400" dirty="0" err="1"/>
              <a:t>zed.run</a:t>
            </a:r>
            <a:r>
              <a:rPr lang="en-US" sz="2400" dirty="0"/>
              <a:t>),  </a:t>
            </a:r>
            <a:r>
              <a:rPr lang="en-US" sz="2400" dirty="0" err="1"/>
              <a:t>axies</a:t>
            </a:r>
            <a:r>
              <a:rPr lang="en-US" sz="2400" dirty="0"/>
              <a:t>,  …</a:t>
            </a:r>
          </a:p>
          <a:p>
            <a:r>
              <a:rPr lang="en-US" sz="2400" dirty="0"/>
              <a:t>Metaverse:   ENS, plots in a virtual land</a:t>
            </a:r>
          </a:p>
          <a:p>
            <a:pPr marL="0" indent="0">
              <a:spcBef>
                <a:spcPts val="2424"/>
              </a:spcBef>
              <a:buNone/>
            </a:pPr>
            <a:r>
              <a:rPr lang="en-US" sz="2400" dirty="0"/>
              <a:t>Why manage on a blockchain?    Why not manage centrally?</a:t>
            </a:r>
          </a:p>
          <a:p>
            <a:r>
              <a:rPr lang="en-US" sz="2400" dirty="0"/>
              <a:t>Blockchain ensures long-term ownership, until sale.</a:t>
            </a:r>
          </a:p>
          <a:p>
            <a:r>
              <a:rPr lang="en-US" sz="2400" dirty="0"/>
              <a:t>Provides a trusted record of provenance </a:t>
            </a:r>
            <a:r>
              <a:rPr lang="en-US" sz="2000" dirty="0"/>
              <a:t>(forgeries are evident)</a:t>
            </a:r>
            <a:endParaRPr lang="en-US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82DC39-E8A7-6148-B89A-6759DFCC7854}"/>
              </a:ext>
            </a:extLst>
          </p:cNvPr>
          <p:cNvGrpSpPr/>
          <p:nvPr/>
        </p:nvGrpSpPr>
        <p:grpSpPr>
          <a:xfrm>
            <a:off x="8087711" y="1058259"/>
            <a:ext cx="867104" cy="1296773"/>
            <a:chOff x="8087711" y="1058259"/>
            <a:chExt cx="867104" cy="1296773"/>
          </a:xfrm>
        </p:grpSpPr>
        <p:pic>
          <p:nvPicPr>
            <p:cNvPr id="1026" name="Picture 2" descr="How 'Put That on Top Shot!' Became a New N.B.A. Mantra - The New York Times">
              <a:extLst>
                <a:ext uri="{FF2B5EF4-FFF2-40B4-BE49-F238E27FC236}">
                  <a16:creationId xmlns:a16="http://schemas.microsoft.com/office/drawing/2014/main" id="{A2D7C548-6CF1-B245-B6B0-9A9ABA34A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7711" y="1058259"/>
              <a:ext cx="867104" cy="867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9A89F1-F4D9-7A48-9BF6-11CAB7974DB0}"/>
                </a:ext>
              </a:extLst>
            </p:cNvPr>
            <p:cNvSpPr txBox="1"/>
            <p:nvPr/>
          </p:nvSpPr>
          <p:spPr>
            <a:xfrm>
              <a:off x="8245366" y="1954922"/>
              <a:ext cx="635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NBA</a:t>
              </a:r>
            </a:p>
          </p:txBody>
        </p:sp>
      </p:grpSp>
      <p:sp>
        <p:nvSpPr>
          <p:cNvPr id="7" name="Left Brace 6">
            <a:extLst>
              <a:ext uri="{FF2B5EF4-FFF2-40B4-BE49-F238E27FC236}">
                <a16:creationId xmlns:a16="http://schemas.microsoft.com/office/drawing/2014/main" id="{F63708E4-4055-2A45-A276-079C86DC89FC}"/>
              </a:ext>
            </a:extLst>
          </p:cNvPr>
          <p:cNvSpPr/>
          <p:nvPr/>
        </p:nvSpPr>
        <p:spPr>
          <a:xfrm>
            <a:off x="189186" y="1513490"/>
            <a:ext cx="268014" cy="16711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5747C3-BD0B-1046-9E3D-09D580D08110}"/>
              </a:ext>
            </a:extLst>
          </p:cNvPr>
          <p:cNvGrpSpPr/>
          <p:nvPr/>
        </p:nvGrpSpPr>
        <p:grpSpPr>
          <a:xfrm>
            <a:off x="6871306" y="1079137"/>
            <a:ext cx="832279" cy="1213757"/>
            <a:chOff x="6871306" y="1079137"/>
            <a:chExt cx="832279" cy="121375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660799D-FC6A-8B47-9DB2-8A1D538B6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1224" y="1079137"/>
              <a:ext cx="730052" cy="7783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C7FE5B-C9E5-8347-AF98-B11078ED66FA}"/>
                </a:ext>
              </a:extLst>
            </p:cNvPr>
            <p:cNvSpPr txBox="1"/>
            <p:nvPr/>
          </p:nvSpPr>
          <p:spPr>
            <a:xfrm>
              <a:off x="6871306" y="1892784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#8857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E51371B-AA6B-DB46-B800-8E59B3E53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976" y="2418807"/>
            <a:ext cx="2514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7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E52D-57B0-1F4B-A9A7-7C9ECE83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  </a:t>
            </a:r>
            <a:r>
              <a:rPr lang="en-US" dirty="0" err="1"/>
              <a:t>CryptoPunks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3F985-0B06-8F42-B0F5-F966ED357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384" y="1040491"/>
            <a:ext cx="7725309" cy="502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10,000 total </a:t>
            </a:r>
            <a:r>
              <a:rPr lang="en-US" sz="2400" dirty="0" err="1"/>
              <a:t>CryptoPunks</a:t>
            </a:r>
            <a:r>
              <a:rPr lang="en-US" sz="2400" dirty="0"/>
              <a:t> on Ethereum.   Generated in 2017.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B18891-5CE8-E840-9020-9C7B93F32ED1}"/>
              </a:ext>
            </a:extLst>
          </p:cNvPr>
          <p:cNvSpPr txBox="1"/>
          <p:nvPr/>
        </p:nvSpPr>
        <p:spPr>
          <a:xfrm>
            <a:off x="327674" y="1639398"/>
            <a:ext cx="681000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all offers and sales recorded on Ethereum  </a:t>
            </a:r>
            <a:r>
              <a:rPr lang="en-US" sz="1800" dirty="0">
                <a:latin typeface="+mn-lt"/>
              </a:rPr>
              <a:t>(250 lines of Solidity)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7695E-AD2D-4249-B8A2-550798DE2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241" y="964538"/>
            <a:ext cx="839271" cy="12589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2DF6A9-FC9E-7B45-BC38-82DFA70A110B}"/>
              </a:ext>
            </a:extLst>
          </p:cNvPr>
          <p:cNvSpPr txBox="1"/>
          <p:nvPr/>
        </p:nvSpPr>
        <p:spPr>
          <a:xfrm>
            <a:off x="8097384" y="217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#7610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D99C01A-1ED0-7940-AB26-7E4D06C13F55}"/>
              </a:ext>
            </a:extLst>
          </p:cNvPr>
          <p:cNvGrpSpPr/>
          <p:nvPr/>
        </p:nvGrpSpPr>
        <p:grpSpPr>
          <a:xfrm>
            <a:off x="226071" y="3931415"/>
            <a:ext cx="8423860" cy="1207253"/>
            <a:chOff x="226071" y="3931415"/>
            <a:chExt cx="8423860" cy="12072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4DD8FF-1418-0747-BA8A-F73D83753E42}"/>
                </a:ext>
              </a:extLst>
            </p:cNvPr>
            <p:cNvSpPr txBox="1"/>
            <p:nvPr/>
          </p:nvSpPr>
          <p:spPr>
            <a:xfrm>
              <a:off x="7558863" y="4183753"/>
              <a:ext cx="1091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sell offer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FB446AE-0250-6F46-8500-7FDFD59E0C0E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7220609" y="4383808"/>
              <a:ext cx="338254" cy="1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8466E3-F517-7D45-8AFC-993ACA4316B7}"/>
                </a:ext>
              </a:extLst>
            </p:cNvPr>
            <p:cNvSpPr txBox="1"/>
            <p:nvPr/>
          </p:nvSpPr>
          <p:spPr>
            <a:xfrm>
              <a:off x="1944547" y="4830891"/>
              <a:ext cx="42072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https://</a:t>
              </a:r>
              <a:r>
                <a:rPr lang="en-US" sz="1400" dirty="0" err="1">
                  <a:latin typeface="+mn-lt"/>
                </a:rPr>
                <a:t>www.larvalabs.com</a:t>
              </a:r>
              <a:r>
                <a:rPr lang="en-US" sz="1400" dirty="0">
                  <a:latin typeface="+mn-lt"/>
                </a:rPr>
                <a:t>/</a:t>
              </a:r>
              <a:r>
                <a:rPr lang="en-US" sz="1400" dirty="0" err="1">
                  <a:latin typeface="+mn-lt"/>
                </a:rPr>
                <a:t>cryptopunks</a:t>
              </a:r>
              <a:r>
                <a:rPr lang="en-US" sz="1400" dirty="0">
                  <a:latin typeface="+mn-lt"/>
                </a:rPr>
                <a:t>/details/7610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5AB61B-55B6-4641-9677-9952C625DF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7941"/>
            <a:stretch/>
          </p:blipFill>
          <p:spPr>
            <a:xfrm>
              <a:off x="228661" y="4482687"/>
              <a:ext cx="6991947" cy="30777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F3F9386-9578-D04B-AA71-014CFFB7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661" y="4195510"/>
              <a:ext cx="6991947" cy="27589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7B3F3AB-B44F-284A-B673-61F85FC9A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71" y="3931415"/>
              <a:ext cx="6991947" cy="275894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7D8BFDC-A3F6-6E43-9376-BBE224DBC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71" y="3273467"/>
            <a:ext cx="6991947" cy="583319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2101A74-4A5A-8E4C-9356-0C2B384AF846}"/>
              </a:ext>
            </a:extLst>
          </p:cNvPr>
          <p:cNvGrpSpPr/>
          <p:nvPr/>
        </p:nvGrpSpPr>
        <p:grpSpPr>
          <a:xfrm>
            <a:off x="206296" y="2637424"/>
            <a:ext cx="8514263" cy="630404"/>
            <a:chOff x="206296" y="2637424"/>
            <a:chExt cx="8514263" cy="63040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C55BE67-1FE7-8E47-9BA9-DB1F0827C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6296" y="2637424"/>
              <a:ext cx="6996718" cy="58371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63A6E2-080E-574F-8F8E-14EE4CFE7667}"/>
                </a:ext>
              </a:extLst>
            </p:cNvPr>
            <p:cNvSpPr txBox="1"/>
            <p:nvPr/>
          </p:nvSpPr>
          <p:spPr>
            <a:xfrm>
              <a:off x="7592622" y="2867718"/>
              <a:ext cx="11279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buy offer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B7A1F13-B3D9-284E-A8AB-C40E52FEC179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7254368" y="3067773"/>
              <a:ext cx="338254" cy="1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886FF5F-DFFC-EA43-B565-7A33385C69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071" y="2269928"/>
            <a:ext cx="6976943" cy="30676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9FA26D9-3728-7C4B-A704-20C7E16FE0B7}"/>
              </a:ext>
            </a:extLst>
          </p:cNvPr>
          <p:cNvGrpSpPr/>
          <p:nvPr/>
        </p:nvGrpSpPr>
        <p:grpSpPr>
          <a:xfrm>
            <a:off x="2928257" y="2146484"/>
            <a:ext cx="1153885" cy="899517"/>
            <a:chOff x="2928257" y="2146484"/>
            <a:chExt cx="1153885" cy="89951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C0E869F-623D-2F42-9387-6F4BC438CAB5}"/>
                </a:ext>
              </a:extLst>
            </p:cNvPr>
            <p:cNvSpPr/>
            <p:nvPr/>
          </p:nvSpPr>
          <p:spPr>
            <a:xfrm>
              <a:off x="2928257" y="2522263"/>
              <a:ext cx="1153885" cy="523738"/>
            </a:xfrm>
            <a:prstGeom prst="ellipse">
              <a:avLst/>
            </a:prstGeom>
            <a:noFill/>
            <a:ln w="571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FA30B1-BFB9-4044-AF3A-874590E1BF94}"/>
                </a:ext>
              </a:extLst>
            </p:cNvPr>
            <p:cNvSpPr txBox="1"/>
            <p:nvPr/>
          </p:nvSpPr>
          <p:spPr>
            <a:xfrm>
              <a:off x="3174018" y="2146484"/>
              <a:ext cx="6623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visa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9ADDF69-F996-4A47-BA8A-21FD1A5985E5}"/>
              </a:ext>
            </a:extLst>
          </p:cNvPr>
          <p:cNvGrpSpPr/>
          <p:nvPr/>
        </p:nvGrpSpPr>
        <p:grpSpPr>
          <a:xfrm>
            <a:off x="7218018" y="3831471"/>
            <a:ext cx="1025564" cy="400110"/>
            <a:chOff x="7230926" y="3816925"/>
            <a:chExt cx="1025564" cy="4001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C210C2E-0450-C742-8CF4-5F3B426C1255}"/>
                </a:ext>
              </a:extLst>
            </p:cNvPr>
            <p:cNvSpPr txBox="1"/>
            <p:nvPr/>
          </p:nvSpPr>
          <p:spPr>
            <a:xfrm>
              <a:off x="7558863" y="3816925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sold!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593775B-B022-9740-9CA9-D0F88D45CF9A}"/>
                </a:ext>
              </a:extLst>
            </p:cNvPr>
            <p:cNvCxnSpPr/>
            <p:nvPr/>
          </p:nvCxnSpPr>
          <p:spPr>
            <a:xfrm flipH="1">
              <a:off x="7230926" y="4050766"/>
              <a:ext cx="338255" cy="1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0ADFEAB-2542-5A48-A24F-7EEDD5BC2992}"/>
              </a:ext>
            </a:extLst>
          </p:cNvPr>
          <p:cNvSpPr txBox="1"/>
          <p:nvPr/>
        </p:nvSpPr>
        <p:spPr>
          <a:xfrm>
            <a:off x="12115800" y="424542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60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23C39-3996-2D48-B128-D795FA27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resulting gas wars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FE54C-F8EE-7C44-BEC5-B9E1EA2B6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8"/>
          <a:stretch/>
        </p:blipFill>
        <p:spPr>
          <a:xfrm>
            <a:off x="2150289" y="1860699"/>
            <a:ext cx="4431265" cy="28389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0BB69B-970B-8849-B641-10204337E18A}"/>
              </a:ext>
            </a:extLst>
          </p:cNvPr>
          <p:cNvSpPr txBox="1"/>
          <p:nvPr/>
        </p:nvSpPr>
        <p:spPr>
          <a:xfrm>
            <a:off x="635248" y="965889"/>
            <a:ext cx="73216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+mn-lt"/>
              </a:rPr>
              <a:t>Gas prices spike around highly-anticipated NFT launches:</a:t>
            </a:r>
          </a:p>
          <a:p>
            <a:r>
              <a:rPr lang="en-US" sz="2200" dirty="0">
                <a:latin typeface="+mn-lt"/>
              </a:rPr>
              <a:t>					… maybe don’t use first come first serve??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8F18C-B733-AB4B-870D-EED0F13F7294}"/>
              </a:ext>
            </a:extLst>
          </p:cNvPr>
          <p:cNvSpPr txBox="1"/>
          <p:nvPr/>
        </p:nvSpPr>
        <p:spPr>
          <a:xfrm>
            <a:off x="1521196" y="4797037"/>
            <a:ext cx="6101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https://</a:t>
            </a:r>
            <a:r>
              <a:rPr lang="en-US" sz="1400" dirty="0" err="1">
                <a:latin typeface="+mn-lt"/>
              </a:rPr>
              <a:t>www.paradigm.xyz</a:t>
            </a:r>
            <a:r>
              <a:rPr lang="en-US" sz="1400" dirty="0">
                <a:latin typeface="+mn-lt"/>
              </a:rPr>
              <a:t>/2021/10/a-guide-to-designing-effective-</a:t>
            </a:r>
            <a:r>
              <a:rPr lang="en-US" sz="1400" dirty="0" err="1">
                <a:latin typeface="+mn-lt"/>
              </a:rPr>
              <a:t>nft</a:t>
            </a:r>
            <a:r>
              <a:rPr lang="en-US" sz="1400" dirty="0">
                <a:latin typeface="+mn-lt"/>
              </a:rPr>
              <a:t>-launches/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3A976-DCCE-2749-8F94-BEE8A64421F5}"/>
              </a:ext>
            </a:extLst>
          </p:cNvPr>
          <p:cNvSpPr txBox="1"/>
          <p:nvPr/>
        </p:nvSpPr>
        <p:spPr>
          <a:xfrm>
            <a:off x="6472413" y="3943693"/>
            <a:ext cx="133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Base fee gas</a:t>
            </a:r>
          </a:p>
          <a:p>
            <a:pPr algn="l"/>
            <a:r>
              <a:rPr lang="en-US" sz="1800" dirty="0">
                <a:latin typeface="+mn-lt"/>
              </a:rPr>
              <a:t>Sep. 2021</a:t>
            </a:r>
          </a:p>
        </p:txBody>
      </p:sp>
    </p:spTree>
    <p:extLst>
      <p:ext uri="{BB962C8B-B14F-4D97-AF65-F5344CB8AC3E}">
        <p14:creationId xmlns:p14="http://schemas.microsoft.com/office/powerpoint/2010/main" val="3125541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DE46-1FD7-6340-B251-936CDD57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assets:  where is this going?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6CC18-9918-6D40-8049-B8077DF51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5" y="964869"/>
            <a:ext cx="8560676" cy="623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NFTs are about managing ownership of general digital assets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5C8535-A138-6146-BE0A-172546553F4C}"/>
              </a:ext>
            </a:extLst>
          </p:cNvPr>
          <p:cNvGrpSpPr/>
          <p:nvPr/>
        </p:nvGrpSpPr>
        <p:grpSpPr>
          <a:xfrm>
            <a:off x="648586" y="1726651"/>
            <a:ext cx="8118030" cy="3151035"/>
            <a:chOff x="648586" y="1726651"/>
            <a:chExt cx="8118030" cy="31510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413894A-BDB8-5A4D-99AF-C15E7AE36F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38" r="11575"/>
            <a:stretch/>
          </p:blipFill>
          <p:spPr>
            <a:xfrm>
              <a:off x="648586" y="1726651"/>
              <a:ext cx="1286539" cy="315103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81F428-F2D7-894A-8E33-241B8800C2A4}"/>
                </a:ext>
              </a:extLst>
            </p:cNvPr>
            <p:cNvSpPr txBox="1"/>
            <p:nvPr/>
          </p:nvSpPr>
          <p:spPr>
            <a:xfrm>
              <a:off x="3838344" y="1804819"/>
              <a:ext cx="49282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Growing list of categories on </a:t>
              </a:r>
              <a:r>
                <a:rPr lang="en-US" dirty="0" err="1">
                  <a:latin typeface="+mn-lt"/>
                </a:rPr>
                <a:t>OpenSea</a:t>
              </a:r>
              <a:endParaRPr lang="en-US" dirty="0">
                <a:latin typeface="+mn-lt"/>
              </a:endParaRPr>
            </a:p>
          </p:txBody>
        </p:sp>
        <p:pic>
          <p:nvPicPr>
            <p:cNvPr id="1026" name="Picture 2" descr="Free Arrow Images, Download Free Arrow Images png images, Free ClipArts on  Clipart Library">
              <a:extLst>
                <a:ext uri="{FF2B5EF4-FFF2-40B4-BE49-F238E27FC236}">
                  <a16:creationId xmlns:a16="http://schemas.microsoft.com/office/drawing/2014/main" id="{4939E84B-00C8-B447-B649-B76DB57611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169039" y="1804819"/>
              <a:ext cx="1562985" cy="469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EF6AF4E-51B3-7443-9299-31FBDABE0E10}"/>
              </a:ext>
            </a:extLst>
          </p:cNvPr>
          <p:cNvSpPr txBox="1"/>
          <p:nvPr/>
        </p:nvSpPr>
        <p:spPr>
          <a:xfrm>
            <a:off x="3647067" y="2781324"/>
            <a:ext cx="4925516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does ownership mean: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Where is item stored?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Where can it be displayed?</a:t>
            </a:r>
            <a:endParaRPr lang="en-US" b="1" dirty="0">
              <a:latin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Who receives royalties on item: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	owner or creator?</a:t>
            </a:r>
          </a:p>
        </p:txBody>
      </p:sp>
    </p:spTree>
    <p:extLst>
      <p:ext uri="{BB962C8B-B14F-4D97-AF65-F5344CB8AC3E}">
        <p14:creationId xmlns:p14="http://schemas.microsoft.com/office/powerpoint/2010/main" val="165951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95355</TotalTime>
  <Words>3636</Words>
  <Application>Microsoft Macintosh PowerPoint</Application>
  <PresentationFormat>On-screen Show (16:9)</PresentationFormat>
  <Paragraphs>582</Paragraphs>
  <Slides>58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Cambria Math</vt:lpstr>
      <vt:lpstr>Office Theme</vt:lpstr>
      <vt:lpstr>Final Topics</vt:lpstr>
      <vt:lpstr>Quick Recap:   zkRollup</vt:lpstr>
      <vt:lpstr>Quick Recap:   zkRollup</vt:lpstr>
      <vt:lpstr>Key points</vt:lpstr>
      <vt:lpstr>A brief discussion of NFTs</vt:lpstr>
      <vt:lpstr>NFTs:   managing digital assets</vt:lpstr>
      <vt:lpstr>Example:   CryptoPunks</vt:lpstr>
      <vt:lpstr>The resulting gas wars</vt:lpstr>
      <vt:lpstr>digital assets:  where is this going?</vt:lpstr>
      <vt:lpstr>digital assets:  where is this going?</vt:lpstr>
      <vt:lpstr>Many more topics to cover</vt:lpstr>
      <vt:lpstr>Many more topics to cover …</vt:lpstr>
      <vt:lpstr>Many more topics to cover …</vt:lpstr>
      <vt:lpstr>Many more topics to cover …</vt:lpstr>
      <vt:lpstr>Example:  Uniswap proposals</vt:lpstr>
      <vt:lpstr>Many more topics to cover …</vt:lpstr>
      <vt:lpstr>More topics …</vt:lpstr>
      <vt:lpstr>Bridging blockchains</vt:lpstr>
      <vt:lpstr>Many L1 blockchains</vt:lpstr>
      <vt:lpstr>PowerPoint Presentation</vt:lpstr>
      <vt:lpstr>Interoperability</vt:lpstr>
      <vt:lpstr>A first example:   BTC in Ethereum</vt:lpstr>
      <vt:lpstr>wBTC  and  tBTC:   a lock-and-mint bridge</vt:lpstr>
      <vt:lpstr>Alice wants her 1 BTC back</vt:lpstr>
      <vt:lpstr>wBTC</vt:lpstr>
      <vt:lpstr>tBTC:  no single point of trust</vt:lpstr>
      <vt:lpstr>Bridging smart chains  (with Dapp support)</vt:lpstr>
      <vt:lpstr>Two types of bridges</vt:lpstr>
      <vt:lpstr>Bridging smart chains  (with Dapp support)</vt:lpstr>
      <vt:lpstr>Bridging smart chains  (with Dapp support)</vt:lpstr>
      <vt:lpstr>Primarily two types of messaging systems</vt:lpstr>
      <vt:lpstr>Primarily two types of messaging systems</vt:lpstr>
      <vt:lpstr>Primarily two types of messaging systems</vt:lpstr>
      <vt:lpstr>Primarily two types of messaging systems</vt:lpstr>
      <vt:lpstr>Bridging:  the future vision</vt:lpstr>
      <vt:lpstr>Fun crypto tricks</vt:lpstr>
      <vt:lpstr>BLS signatures</vt:lpstr>
      <vt:lpstr>BLS Signatures</vt:lpstr>
      <vt:lpstr>BLS Signatures</vt:lpstr>
      <vt:lpstr>How does verify work?</vt:lpstr>
      <vt:lpstr>Properties:  signature aggregation  [BGLS’03]</vt:lpstr>
      <vt:lpstr>Aggregation:  how </vt:lpstr>
      <vt:lpstr>Compressing the blockchain with BLS</vt:lpstr>
      <vt:lpstr>Reducing Miner State</vt:lpstr>
      <vt:lpstr>UTXO set size</vt:lpstr>
      <vt:lpstr>Recall:  polynomial commitments</vt:lpstr>
      <vt:lpstr>Homomorphic polynomial commitment</vt:lpstr>
      <vt:lpstr>Committing to a set  (of UTXOs)</vt:lpstr>
      <vt:lpstr>How does this help?</vt:lpstr>
      <vt:lpstr>Does this work ??</vt:lpstr>
      <vt:lpstr>Is this practical?</vt:lpstr>
      <vt:lpstr>Taproot:  semi-private  scripts in Bitcoin</vt:lpstr>
      <vt:lpstr>Taproot is here …</vt:lpstr>
      <vt:lpstr>Script privacy</vt:lpstr>
      <vt:lpstr>How?</vt:lpstr>
      <vt:lpstr>How?</vt:lpstr>
      <vt:lpstr>The main point</vt:lpstr>
      <vt:lpstr>END  OF  LECTURE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Dan Boneh</cp:lastModifiedBy>
  <cp:revision>1540</cp:revision>
  <cp:lastPrinted>2020-11-09T06:39:36Z</cp:lastPrinted>
  <dcterms:created xsi:type="dcterms:W3CDTF">2010-10-17T19:58:05Z</dcterms:created>
  <dcterms:modified xsi:type="dcterms:W3CDTF">2021-12-05T23:21:38Z</dcterms:modified>
</cp:coreProperties>
</file>